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9" r:id="rId3"/>
    <p:sldId id="257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94" r:id="rId14"/>
    <p:sldId id="286" r:id="rId15"/>
    <p:sldId id="291" r:id="rId16"/>
    <p:sldId id="292" r:id="rId17"/>
    <p:sldId id="293" r:id="rId18"/>
    <p:sldId id="287" r:id="rId19"/>
    <p:sldId id="290" r:id="rId20"/>
    <p:sldId id="295" r:id="rId21"/>
    <p:sldId id="321" r:id="rId22"/>
    <p:sldId id="322" r:id="rId23"/>
    <p:sldId id="300" r:id="rId24"/>
    <p:sldId id="326" r:id="rId25"/>
    <p:sldId id="307" r:id="rId26"/>
    <p:sldId id="308" r:id="rId27"/>
    <p:sldId id="313" r:id="rId28"/>
    <p:sldId id="324" r:id="rId29"/>
    <p:sldId id="319" r:id="rId30"/>
    <p:sldId id="320" r:id="rId31"/>
    <p:sldId id="325" r:id="rId3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4" orient="horz" pos="2183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2F2F2"/>
    <a:srgbClr val="FF365D"/>
    <a:srgbClr val="FFA4B7"/>
    <a:srgbClr val="FF2B67"/>
    <a:srgbClr val="E51187"/>
    <a:srgbClr val="E1B023"/>
    <a:srgbClr val="2682FF"/>
    <a:srgbClr val="66A656"/>
    <a:srgbClr val="8FC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1"/>
    <p:restoredTop sz="91793"/>
  </p:normalViewPr>
  <p:slideViewPr>
    <p:cSldViewPr snapToGrid="0" snapToObjects="1" showGuides="1">
      <p:cViewPr>
        <p:scale>
          <a:sx n="94" d="100"/>
          <a:sy n="94" d="100"/>
        </p:scale>
        <p:origin x="-728" y="-176"/>
      </p:cViewPr>
      <p:guideLst>
        <p:guide orient="horz" pos="214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4.png>
</file>

<file path=ppt/media/image2.tiff>
</file>

<file path=ppt/media/image21.tiff>
</file>

<file path=ppt/media/image22.tiff>
</file>

<file path=ppt/media/image23.tiff>
</file>

<file path=ppt/media/image24.tiff>
</file>

<file path=ppt/media/image25.tiff>
</file>

<file path=ppt/media/image35.tiff>
</file>

<file path=ppt/media/image36.tiff>
</file>

<file path=ppt/media/image37.png>
</file>

<file path=ppt/media/image41.tiff>
</file>

<file path=ppt/media/image42.tiff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08039-E398-1C41-934A-8E3309D7A485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57DCF-F8A3-8F48-A86E-DF22BB1FBBD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506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301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1591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8103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507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175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21251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1549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35719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0014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0976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351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30117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0349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1969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921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3137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240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980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9894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https</a:t>
            </a:r>
            <a:r>
              <a:rPr lang="it-IT" dirty="0" smtClean="0"/>
              <a:t>://</a:t>
            </a:r>
            <a:r>
              <a:rPr lang="it-IT" dirty="0" err="1" smtClean="0"/>
              <a:t>data.cityofnewyork.us</a:t>
            </a:r>
            <a:r>
              <a:rPr lang="it-IT" dirty="0" smtClean="0"/>
              <a:t>/Public-</a:t>
            </a:r>
            <a:r>
              <a:rPr lang="it-IT" dirty="0" err="1" smtClean="0"/>
              <a:t>Safety</a:t>
            </a:r>
            <a:r>
              <a:rPr lang="it-IT" dirty="0" smtClean="0"/>
              <a:t>/NYPD-</a:t>
            </a:r>
            <a:r>
              <a:rPr lang="it-IT" dirty="0" err="1" smtClean="0"/>
              <a:t>Complaint</a:t>
            </a:r>
            <a:r>
              <a:rPr lang="it-IT" dirty="0" smtClean="0"/>
              <a:t>-Data-</a:t>
            </a:r>
            <a:r>
              <a:rPr lang="it-IT" dirty="0" err="1" smtClean="0"/>
              <a:t>Historic</a:t>
            </a:r>
            <a:r>
              <a:rPr lang="it-IT" dirty="0" smtClean="0"/>
              <a:t>/qgea-i56i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A57DCF-F8A3-8F48-A86E-DF22BB1FBBD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603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0804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807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5045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5037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6562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531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8204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8105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208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596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614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68844-2309-1C4D-8E9D-0503F0B84058}" type="datetimeFigureOut">
              <a:rPr lang="it-IT" smtClean="0"/>
              <a:t>06/06/19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04C15-FADE-7342-8773-909770330D9C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136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tif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emf"/><Relationship Id="rId4" Type="http://schemas.openxmlformats.org/officeDocument/2006/relationships/image" Target="../media/image13.emf"/><Relationship Id="rId5" Type="http://schemas.openxmlformats.org/officeDocument/2006/relationships/image" Target="../media/image14.png"/><Relationship Id="rId6" Type="http://schemas.microsoft.com/office/2007/relationships/hdphoto" Target="../media/hdphoto2.wdp"/><Relationship Id="rId7" Type="http://schemas.openxmlformats.org/officeDocument/2006/relationships/image" Target="../media/image15.emf"/><Relationship Id="rId8" Type="http://schemas.openxmlformats.org/officeDocument/2006/relationships/image" Target="../media/image16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0" Type="http://schemas.openxmlformats.org/officeDocument/2006/relationships/image" Target="../media/image33.emf"/><Relationship Id="rId11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Relationship Id="rId3" Type="http://schemas.openxmlformats.org/officeDocument/2006/relationships/image" Target="../media/image3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4" Type="http://schemas.openxmlformats.org/officeDocument/2006/relationships/image" Target="../media/image14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8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ttangolo 57"/>
          <p:cNvSpPr/>
          <p:nvPr/>
        </p:nvSpPr>
        <p:spPr>
          <a:xfrm>
            <a:off x="0" y="3956813"/>
            <a:ext cx="12192000" cy="2901187"/>
          </a:xfrm>
          <a:prstGeom prst="rect">
            <a:avLst/>
          </a:prstGeom>
          <a:solidFill>
            <a:srgbClr val="FF365D"/>
          </a:solidFill>
          <a:ln w="66675">
            <a:noFill/>
          </a:ln>
          <a:effectLst>
            <a:innerShdw blurRad="1270000" dir="14460000">
              <a:prstClr val="black">
                <a:alpha val="3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/>
          <p:cNvSpPr txBox="1"/>
          <p:nvPr/>
        </p:nvSpPr>
        <p:spPr>
          <a:xfrm>
            <a:off x="0" y="250928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a </a:t>
            </a:r>
            <a:r>
              <a:rPr lang="it-IT" u="sng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HO</a:t>
            </a:r>
            <a:r>
              <a:rPr lang="it-IT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PEFULLY-S</a:t>
            </a:r>
            <a:r>
              <a:rPr lang="it-IT" u="sng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M</a:t>
            </a:r>
            <a:r>
              <a:rPr lang="it-IT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ART N</a:t>
            </a:r>
            <a:r>
              <a:rPr lang="it-IT" u="sng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E</a:t>
            </a:r>
            <a:r>
              <a:rPr lang="it-IT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WS AGGREGATOR</a:t>
            </a:r>
            <a:endParaRPr lang="it-IT" sz="3600" dirty="0">
              <a:solidFill>
                <a:schemeClr val="tx1">
                  <a:lumMod val="65000"/>
                  <a:lumOff val="35000"/>
                </a:schemeClr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-1" y="5850546"/>
            <a:ext cx="12192001" cy="615553"/>
          </a:xfrm>
          <a:prstGeom prst="rect">
            <a:avLst/>
          </a:prstGeom>
          <a:noFill/>
          <a:effectLst>
            <a:outerShdw blurRad="279400" sx="96000" sy="96000" algn="ctr" rotWithShape="0">
              <a:prstClr val="black">
                <a:alpha val="6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sz="1600" dirty="0" smtClean="0">
                <a:solidFill>
                  <a:schemeClr val="bg1"/>
                </a:solidFill>
                <a:latin typeface="Futura Bk BT Book" charset="0"/>
                <a:ea typeface="Futura Bk BT Book" charset="0"/>
                <a:cs typeface="Futura Bk BT Book" charset="0"/>
              </a:rPr>
              <a:t>Data </a:t>
            </a:r>
            <a:r>
              <a:rPr lang="it-IT" sz="1600" dirty="0" err="1" smtClean="0">
                <a:solidFill>
                  <a:schemeClr val="bg1"/>
                </a:solidFill>
                <a:latin typeface="Futura Bk BT Book" charset="0"/>
                <a:ea typeface="Futura Bk BT Book" charset="0"/>
                <a:cs typeface="Futura Bk BT Book" charset="0"/>
              </a:rPr>
              <a:t>Mining</a:t>
            </a:r>
            <a:r>
              <a:rPr lang="it-IT" sz="1600" dirty="0" smtClean="0">
                <a:solidFill>
                  <a:schemeClr val="bg1"/>
                </a:solidFill>
                <a:latin typeface="Futura Bk BT Book" charset="0"/>
                <a:ea typeface="Futura Bk BT Book" charset="0"/>
                <a:cs typeface="Futura Bk BT Book" charset="0"/>
              </a:rPr>
              <a:t> Project</a:t>
            </a:r>
          </a:p>
          <a:p>
            <a:pPr algn="ctr"/>
            <a:r>
              <a:rPr lang="it-IT" b="1" dirty="0" smtClean="0">
                <a:solidFill>
                  <a:schemeClr val="bg1"/>
                </a:solidFill>
                <a:latin typeface="Futura Hv BT Heavy" charset="0"/>
                <a:ea typeface="Futura Hv BT Heavy" charset="0"/>
                <a:cs typeface="Futura Hv BT Heavy" charset="0"/>
              </a:rPr>
              <a:t>Filippo Scotto</a:t>
            </a:r>
            <a:endParaRPr lang="it-IT" b="1" dirty="0">
              <a:solidFill>
                <a:schemeClr val="bg1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1026" name="Picture 2" descr="isultati immagini per unipi logo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394" y="4186831"/>
            <a:ext cx="1404237" cy="143369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uppo 17"/>
          <p:cNvGrpSpPr/>
          <p:nvPr/>
        </p:nvGrpSpPr>
        <p:grpSpPr>
          <a:xfrm>
            <a:off x="4321234" y="1497879"/>
            <a:ext cx="3549532" cy="1015663"/>
            <a:chOff x="4970493" y="2231951"/>
            <a:chExt cx="3549532" cy="1015663"/>
          </a:xfrm>
        </p:grpSpPr>
        <p:pic>
          <p:nvPicPr>
            <p:cNvPr id="7" name="Immagin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4970493" y="2364230"/>
              <a:ext cx="691586" cy="613242"/>
            </a:xfrm>
            <a:prstGeom prst="rect">
              <a:avLst/>
            </a:prstGeom>
          </p:spPr>
        </p:pic>
        <p:sp>
          <p:nvSpPr>
            <p:cNvPr id="16" name="Rettangolo 15"/>
            <p:cNvSpPr/>
            <p:nvPr/>
          </p:nvSpPr>
          <p:spPr>
            <a:xfrm>
              <a:off x="5662079" y="2231951"/>
              <a:ext cx="285794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it-IT" sz="6000" b="1" dirty="0">
                  <a:solidFill>
                    <a:srgbClr val="F4086A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HOME</a:t>
              </a:r>
              <a:endParaRPr lang="it-IT" b="1" dirty="0">
                <a:solidFill>
                  <a:srgbClr val="F4086A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</p:grpSp>
      <p:pic>
        <p:nvPicPr>
          <p:cNvPr id="2" name="Immagine 1" descr="tes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45" y="-42514"/>
            <a:ext cx="12322043" cy="402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86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8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4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5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10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7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13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43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52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82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9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457" y="4153056"/>
            <a:ext cx="325017" cy="303434"/>
          </a:xfrm>
          <a:prstGeom prst="rect">
            <a:avLst/>
          </a:prstGeom>
        </p:spPr>
      </p:pic>
      <p:pic>
        <p:nvPicPr>
          <p:cNvPr id="21" name="Immagin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078" y="4256502"/>
            <a:ext cx="263831" cy="272342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solidFill>
                  <a:srgbClr val="FF365D"/>
                </a:solidFill>
              </a:rPr>
              <a:t>8</a:t>
            </a:r>
            <a:r>
              <a:rPr lang="it-IT" b="1" dirty="0" smtClean="0">
                <a:solidFill>
                  <a:srgbClr val="FF365D"/>
                </a:solidFill>
              </a:rPr>
              <a:t> </a:t>
            </a:r>
            <a:r>
              <a:rPr lang="it-IT" b="1" dirty="0" smtClean="0"/>
              <a:t> The </a:t>
            </a:r>
            <a:r>
              <a:rPr lang="it-IT" b="1" dirty="0" err="1" smtClean="0"/>
              <a:t>like</a:t>
            </a:r>
            <a:r>
              <a:rPr lang="it-IT" b="1" dirty="0" smtClean="0"/>
              <a:t> </a:t>
            </a:r>
            <a:r>
              <a:rPr lang="it-IT" b="1" dirty="0" err="1" smtClean="0"/>
              <a:t>request</a:t>
            </a:r>
            <a:r>
              <a:rPr lang="it-IT" b="1" dirty="0" smtClean="0"/>
              <a:t> </a:t>
            </a:r>
            <a:r>
              <a:rPr lang="it-IT" b="1" dirty="0" err="1" smtClean="0"/>
              <a:t>is</a:t>
            </a:r>
            <a:r>
              <a:rPr lang="it-IT" b="1" dirty="0" smtClean="0"/>
              <a:t> </a:t>
            </a:r>
            <a:r>
              <a:rPr lang="it-IT" b="1" dirty="0" err="1" smtClean="0"/>
              <a:t>processed</a:t>
            </a:r>
            <a:r>
              <a:rPr lang="it-IT" b="1" dirty="0" smtClean="0"/>
              <a:t> by the </a:t>
            </a:r>
            <a:r>
              <a:rPr lang="it-IT" b="1" dirty="0" err="1" smtClean="0"/>
              <a:t>WebServer</a:t>
            </a:r>
            <a:r>
              <a:rPr lang="it-IT" b="1" dirty="0" smtClean="0"/>
              <a:t> 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7451495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4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0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1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6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3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09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39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48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78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5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709" y="3145220"/>
            <a:ext cx="325017" cy="303434"/>
          </a:xfrm>
          <a:prstGeom prst="rect">
            <a:avLst/>
          </a:prstGeom>
        </p:spPr>
      </p:pic>
      <p:pic>
        <p:nvPicPr>
          <p:cNvPr id="21" name="Immagin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330" y="3248666"/>
            <a:ext cx="263831" cy="272342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9 </a:t>
            </a:r>
            <a:r>
              <a:rPr lang="it-IT" b="1" dirty="0" smtClean="0"/>
              <a:t> </a:t>
            </a:r>
            <a:r>
              <a:rPr lang="it-IT" b="1" dirty="0" err="1" smtClean="0"/>
              <a:t>Finally</a:t>
            </a:r>
            <a:r>
              <a:rPr lang="it-IT" b="1" dirty="0" smtClean="0"/>
              <a:t> the database entry for the </a:t>
            </a:r>
            <a:r>
              <a:rPr lang="it-IT" b="1" dirty="0" err="1" smtClean="0"/>
              <a:t>liked</a:t>
            </a:r>
            <a:r>
              <a:rPr lang="it-IT" b="1" dirty="0" smtClean="0"/>
              <a:t> </a:t>
            </a:r>
            <a:r>
              <a:rPr lang="it-IT" b="1" dirty="0" err="1" smtClean="0"/>
              <a:t>article</a:t>
            </a:r>
            <a:r>
              <a:rPr lang="it-IT" b="1" dirty="0" smtClean="0"/>
              <a:t> </a:t>
            </a:r>
            <a:r>
              <a:rPr lang="it-IT" b="1" dirty="0" err="1" smtClean="0"/>
              <a:t>is</a:t>
            </a:r>
            <a:r>
              <a:rPr lang="it-IT" b="1" dirty="0" smtClean="0"/>
              <a:t> </a:t>
            </a:r>
            <a:r>
              <a:rPr lang="it-IT" b="1" dirty="0" err="1" smtClean="0"/>
              <a:t>updated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67118344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PARSER MODULE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792671"/>
            <a:ext cx="11215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News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collected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from the RSS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feeds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from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most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popular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italian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news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sites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Unfortunately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RSS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feeds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structured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ment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be</a:t>
            </a:r>
            <a:r>
              <a:rPr lang="mr-I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…</a:t>
            </a:r>
            <a:endParaRPr lang="it-IT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771" y="3508184"/>
            <a:ext cx="942680" cy="955748"/>
          </a:xfrm>
          <a:prstGeom prst="rect">
            <a:avLst/>
          </a:prstGeom>
        </p:spPr>
      </p:pic>
      <p:sp>
        <p:nvSpPr>
          <p:cNvPr id="51" name="Chevron 30"/>
          <p:cNvSpPr/>
          <p:nvPr/>
        </p:nvSpPr>
        <p:spPr>
          <a:xfrm>
            <a:off x="1678651" y="4646652"/>
            <a:ext cx="1871140" cy="484632"/>
          </a:xfrm>
          <a:prstGeom prst="chevron">
            <a:avLst>
              <a:gd name="adj" fmla="val 31257"/>
            </a:avLst>
          </a:prstGeom>
          <a:solidFill>
            <a:srgbClr val="FF3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2" name="Rectangle 36"/>
          <p:cNvSpPr/>
          <p:nvPr/>
        </p:nvSpPr>
        <p:spPr>
          <a:xfrm>
            <a:off x="2088629" y="4716913"/>
            <a:ext cx="10511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Rajdhani Semibold"/>
              </a:rPr>
              <a:t>NEWS FEED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6" name="Chevron 30"/>
          <p:cNvSpPr/>
          <p:nvPr/>
        </p:nvSpPr>
        <p:spPr>
          <a:xfrm>
            <a:off x="5178541" y="4646652"/>
            <a:ext cx="1871140" cy="484632"/>
          </a:xfrm>
          <a:prstGeom prst="chevron">
            <a:avLst>
              <a:gd name="adj" fmla="val 31257"/>
            </a:avLst>
          </a:prstGeom>
          <a:solidFill>
            <a:srgbClr val="FF3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8" name="Rectangle 36"/>
          <p:cNvSpPr/>
          <p:nvPr/>
        </p:nvSpPr>
        <p:spPr>
          <a:xfrm>
            <a:off x="5430206" y="4729805"/>
            <a:ext cx="13678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Rajdhani Semibold"/>
              </a:rPr>
              <a:t>PYTHON SCRIPT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4" name="Chevron 30"/>
          <p:cNvSpPr/>
          <p:nvPr/>
        </p:nvSpPr>
        <p:spPr>
          <a:xfrm>
            <a:off x="8678431" y="4646652"/>
            <a:ext cx="1871140" cy="484632"/>
          </a:xfrm>
          <a:prstGeom prst="chevron">
            <a:avLst>
              <a:gd name="adj" fmla="val 31257"/>
            </a:avLst>
          </a:prstGeom>
          <a:solidFill>
            <a:srgbClr val="FF3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5" name="Rectangle 36"/>
          <p:cNvSpPr/>
          <p:nvPr/>
        </p:nvSpPr>
        <p:spPr>
          <a:xfrm>
            <a:off x="8930353" y="4716913"/>
            <a:ext cx="13672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Rajdhani Semibold"/>
              </a:rPr>
              <a:t>ADJUSTED FEED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563694" y="1707816"/>
            <a:ext cx="5343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Missing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values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different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tag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names</a:t>
            </a:r>
            <a:endParaRPr lang="it-IT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containing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images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or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raw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HTML</a:t>
            </a: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don’t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everything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  <a:endParaRPr lang="it-IT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Immagine 16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832" y="3386880"/>
            <a:ext cx="681389" cy="636140"/>
          </a:xfrm>
          <a:prstGeom prst="rect">
            <a:avLst/>
          </a:prstGeom>
        </p:spPr>
      </p:pic>
      <p:pic>
        <p:nvPicPr>
          <p:cNvPr id="18" name="Immagine 17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730" y="3564289"/>
            <a:ext cx="681389" cy="636140"/>
          </a:xfrm>
          <a:prstGeom prst="rect">
            <a:avLst/>
          </a:prstGeom>
        </p:spPr>
      </p:pic>
      <p:pic>
        <p:nvPicPr>
          <p:cNvPr id="19" name="Immagine 18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26" y="3741698"/>
            <a:ext cx="681389" cy="636140"/>
          </a:xfrm>
          <a:prstGeom prst="rect">
            <a:avLst/>
          </a:prstGeom>
        </p:spPr>
      </p:pic>
      <p:pic>
        <p:nvPicPr>
          <p:cNvPr id="20" name="Immagine 19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830" y="3490278"/>
            <a:ext cx="681389" cy="636140"/>
          </a:xfrm>
          <a:prstGeom prst="rect">
            <a:avLst/>
          </a:prstGeom>
        </p:spPr>
      </p:pic>
      <p:pic>
        <p:nvPicPr>
          <p:cNvPr id="21" name="Immagine 20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728" y="3667687"/>
            <a:ext cx="681389" cy="636140"/>
          </a:xfrm>
          <a:prstGeom prst="rect">
            <a:avLst/>
          </a:prstGeom>
        </p:spPr>
      </p:pic>
      <p:pic>
        <p:nvPicPr>
          <p:cNvPr id="22" name="Immagine 21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3524" y="3845096"/>
            <a:ext cx="681389" cy="636140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832" y="3302255"/>
            <a:ext cx="439443" cy="43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43500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PARSER MODULE: AN EXAMPLE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792671"/>
            <a:ext cx="1121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 the end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what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obtain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output from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parser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list of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with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structure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it-IT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9" name="Immagine 18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750" y="3128497"/>
            <a:ext cx="1299258" cy="121297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295" y="3016551"/>
            <a:ext cx="439443" cy="439443"/>
          </a:xfrm>
          <a:prstGeom prst="rect">
            <a:avLst/>
          </a:prstGeom>
        </p:spPr>
      </p:pic>
      <p:sp>
        <p:nvSpPr>
          <p:cNvPr id="5" name="Parentesi graffa aperta 4"/>
          <p:cNvSpPr/>
          <p:nvPr/>
        </p:nvSpPr>
        <p:spPr>
          <a:xfrm>
            <a:off x="3120273" y="1576285"/>
            <a:ext cx="617182" cy="4504004"/>
          </a:xfrm>
          <a:prstGeom prst="leftBrace">
            <a:avLst>
              <a:gd name="adj1" fmla="val 44540"/>
              <a:gd name="adj2" fmla="val 50000"/>
            </a:avLst>
          </a:prstGeom>
          <a:ln w="25400">
            <a:solidFill>
              <a:srgbClr val="FF36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arrotondato 22"/>
          <p:cNvSpPr/>
          <p:nvPr/>
        </p:nvSpPr>
        <p:spPr>
          <a:xfrm>
            <a:off x="3737455" y="1792437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4469772" y="1825612"/>
            <a:ext cx="20090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Title</a:t>
            </a:r>
          </a:p>
          <a:p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title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of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article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8" name="Rettangolo arrotondato 27"/>
          <p:cNvSpPr/>
          <p:nvPr/>
        </p:nvSpPr>
        <p:spPr>
          <a:xfrm>
            <a:off x="3737455" y="2490933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/>
          <p:cNvSpPr txBox="1"/>
          <p:nvPr/>
        </p:nvSpPr>
        <p:spPr>
          <a:xfrm>
            <a:off x="4469772" y="2524108"/>
            <a:ext cx="20090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Author</a:t>
            </a:r>
          </a:p>
          <a:p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author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of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article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0" name="Rettangolo arrotondato 29"/>
          <p:cNvSpPr/>
          <p:nvPr/>
        </p:nvSpPr>
        <p:spPr>
          <a:xfrm>
            <a:off x="3737455" y="3184896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/>
          <p:cNvSpPr txBox="1"/>
          <p:nvPr/>
        </p:nvSpPr>
        <p:spPr>
          <a:xfrm>
            <a:off x="4469772" y="3231801"/>
            <a:ext cx="26191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Description</a:t>
            </a:r>
            <a:endParaRPr lang="it-IT" sz="1400" b="1" dirty="0" smtClean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  <a:p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 </a:t>
            </a:r>
            <a:r>
              <a:rPr lang="it-IT" sz="12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text-</a:t>
            </a:r>
            <a:r>
              <a:rPr lang="it-IT" sz="12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only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snippet</a:t>
            </a:r>
            <a:r>
              <a:rPr lang="it-IT" sz="12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of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content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2" name="Rettangolo arrotondato 31"/>
          <p:cNvSpPr/>
          <p:nvPr/>
        </p:nvSpPr>
        <p:spPr>
          <a:xfrm>
            <a:off x="3737455" y="3888286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/>
          <p:cNvSpPr txBox="1"/>
          <p:nvPr/>
        </p:nvSpPr>
        <p:spPr>
          <a:xfrm>
            <a:off x="4469772" y="3921461"/>
            <a:ext cx="20090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Link</a:t>
            </a:r>
          </a:p>
          <a:p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Hyperlink to the source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4" name="Rettangolo arrotondato 33"/>
          <p:cNvSpPr/>
          <p:nvPr/>
        </p:nvSpPr>
        <p:spPr>
          <a:xfrm>
            <a:off x="3737455" y="4588359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/>
          <p:cNvSpPr txBox="1"/>
          <p:nvPr/>
        </p:nvSpPr>
        <p:spPr>
          <a:xfrm>
            <a:off x="4469772" y="4621534"/>
            <a:ext cx="20090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Timestamp</a:t>
            </a:r>
            <a:endParaRPr lang="it-IT" sz="1400" b="1" dirty="0" smtClean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  <a:p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Published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date-time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6" name="Rettangolo arrotondato 35"/>
          <p:cNvSpPr/>
          <p:nvPr/>
        </p:nvSpPr>
        <p:spPr>
          <a:xfrm>
            <a:off x="3737455" y="5291542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CasellaDiTesto 36"/>
          <p:cNvSpPr txBox="1"/>
          <p:nvPr/>
        </p:nvSpPr>
        <p:spPr>
          <a:xfrm>
            <a:off x="4469772" y="5324717"/>
            <a:ext cx="23363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Image</a:t>
            </a:r>
          </a:p>
          <a:p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Header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image of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article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38" name="Immagine 3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63503" y="3389807"/>
            <a:ext cx="505241" cy="505241"/>
          </a:xfrm>
          <a:prstGeom prst="rect">
            <a:avLst/>
          </a:prstGeom>
        </p:spPr>
      </p:pic>
      <p:sp>
        <p:nvSpPr>
          <p:cNvPr id="39" name="CasellaDiTesto 38"/>
          <p:cNvSpPr txBox="1"/>
          <p:nvPr/>
        </p:nvSpPr>
        <p:spPr>
          <a:xfrm>
            <a:off x="8605230" y="3164292"/>
            <a:ext cx="2434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Missing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</a:t>
            </a:r>
            <a:r>
              <a:rPr lang="it-IT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</a:t>
            </a:r>
            <a:r>
              <a:rPr lang="it-IT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values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will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be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replaced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by an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empty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string</a:t>
            </a:r>
            <a:r>
              <a:rPr lang="it-IT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  <a:endParaRPr lang="it-IT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ttangolo arrotondato 39"/>
          <p:cNvSpPr/>
          <p:nvPr/>
        </p:nvSpPr>
        <p:spPr>
          <a:xfrm>
            <a:off x="7882433" y="3080503"/>
            <a:ext cx="3241195" cy="1076718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94" y="2588732"/>
            <a:ext cx="371505" cy="371505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832653" y="3318141"/>
            <a:ext cx="406585" cy="319762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985" y="1886254"/>
            <a:ext cx="244809" cy="394987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869048" y="4005145"/>
            <a:ext cx="352651" cy="352651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507" y="4692579"/>
            <a:ext cx="371505" cy="371505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3850433" y="5437301"/>
            <a:ext cx="376487" cy="29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80014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BUILDING THE DATASET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792671"/>
            <a:ext cx="112152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Once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feeds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parsed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have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build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dataset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for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our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model. In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particular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what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do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Manually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tag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each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will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labelled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with a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nine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different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categories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available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Manually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Like/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Dislike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endParaRPr lang="it-IT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it-IT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 do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WebApp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built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app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will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show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from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it-IT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792" y="3297620"/>
            <a:ext cx="1768629" cy="2949673"/>
          </a:xfrm>
          <a:prstGeom prst="rect">
            <a:avLst/>
          </a:prstGeom>
        </p:spPr>
      </p:pic>
      <p:sp>
        <p:nvSpPr>
          <p:cNvPr id="3" name="Arco 2"/>
          <p:cNvSpPr/>
          <p:nvPr/>
        </p:nvSpPr>
        <p:spPr>
          <a:xfrm flipV="1">
            <a:off x="2181652" y="5936208"/>
            <a:ext cx="1140644" cy="622170"/>
          </a:xfrm>
          <a:prstGeom prst="arc">
            <a:avLst>
              <a:gd name="adj1" fmla="val 9100329"/>
              <a:gd name="adj2" fmla="val 1659474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/>
          <p:cNvSpPr txBox="1"/>
          <p:nvPr/>
        </p:nvSpPr>
        <p:spPr>
          <a:xfrm>
            <a:off x="2825176" y="6468716"/>
            <a:ext cx="1836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Like/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Dislike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buttons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3"/>
          <a:srcRect t="9365"/>
          <a:stretch/>
        </p:blipFill>
        <p:spPr>
          <a:xfrm>
            <a:off x="5552846" y="3429000"/>
            <a:ext cx="6096000" cy="2975490"/>
          </a:xfrm>
          <a:prstGeom prst="rect">
            <a:avLst/>
          </a:prstGeom>
        </p:spPr>
      </p:pic>
      <p:sp>
        <p:nvSpPr>
          <p:cNvPr id="8" name="Arco 7"/>
          <p:cNvSpPr/>
          <p:nvPr/>
        </p:nvSpPr>
        <p:spPr>
          <a:xfrm rot="14612298" flipV="1">
            <a:off x="10017976" y="3862926"/>
            <a:ext cx="621142" cy="1141513"/>
          </a:xfrm>
          <a:prstGeom prst="arc">
            <a:avLst>
              <a:gd name="adj1" fmla="val 11808136"/>
              <a:gd name="adj2" fmla="val 1684334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/>
          <p:cNvSpPr txBox="1"/>
          <p:nvPr/>
        </p:nvSpPr>
        <p:spPr>
          <a:xfrm>
            <a:off x="8789307" y="3901320"/>
            <a:ext cx="20146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Form to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tag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an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article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10" name="Arco 9"/>
          <p:cNvSpPr/>
          <p:nvPr/>
        </p:nvSpPr>
        <p:spPr>
          <a:xfrm rot="3263076" flipV="1">
            <a:off x="9486062" y="5002960"/>
            <a:ext cx="621142" cy="1141513"/>
          </a:xfrm>
          <a:prstGeom prst="arc">
            <a:avLst>
              <a:gd name="adj1" fmla="val 11808136"/>
              <a:gd name="adj2" fmla="val 1684334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/>
          <p:cNvSpPr txBox="1"/>
          <p:nvPr/>
        </p:nvSpPr>
        <p:spPr>
          <a:xfrm>
            <a:off x="9441327" y="5945496"/>
            <a:ext cx="2525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Button to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skip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current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article</a:t>
            </a:r>
            <a:endParaRPr lang="it-IT" sz="1400" b="1" dirty="0" smtClean="0">
              <a:latin typeface="Turkeyface" charset="0"/>
              <a:ea typeface="Turkeyface" charset="0"/>
              <a:cs typeface="Turkeyface" charset="0"/>
            </a:endParaRPr>
          </a:p>
          <a:p>
            <a:r>
              <a:rPr lang="it-IT" sz="1400" b="1" dirty="0">
                <a:latin typeface="Turkeyface" charset="0"/>
                <a:ea typeface="Turkeyface" charset="0"/>
                <a:cs typeface="Turkeyface" charset="0"/>
              </a:rPr>
              <a:t>a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nd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tag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the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next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one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15" name="Chevron 30"/>
          <p:cNvSpPr/>
          <p:nvPr/>
        </p:nvSpPr>
        <p:spPr>
          <a:xfrm>
            <a:off x="1243273" y="2768420"/>
            <a:ext cx="2565666" cy="486393"/>
          </a:xfrm>
          <a:prstGeom prst="chevron">
            <a:avLst>
              <a:gd name="adj" fmla="val 0"/>
            </a:avLst>
          </a:prstGeom>
          <a:solidFill>
            <a:srgbClr val="FF3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1. The article must be liked/disliked</a:t>
            </a:r>
            <a:endParaRPr lang="en-US" sz="12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Chevron 30"/>
          <p:cNvSpPr/>
          <p:nvPr/>
        </p:nvSpPr>
        <p:spPr>
          <a:xfrm>
            <a:off x="6223640" y="2768420"/>
            <a:ext cx="5425205" cy="486393"/>
          </a:xfrm>
          <a:prstGeom prst="chevron">
            <a:avLst>
              <a:gd name="adj" fmla="val 0"/>
            </a:avLst>
          </a:prstGeom>
          <a:solidFill>
            <a:srgbClr val="FF3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2. The liked/disliked article will be inserted in the database and can be tagged</a:t>
            </a:r>
            <a:endParaRPr lang="en-US" sz="12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06084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BUILDING THE DATASET: THE WEBAPP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33" y="1223770"/>
            <a:ext cx="4709266" cy="4795245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177800" dist="381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7" name="Arco 16"/>
          <p:cNvSpPr/>
          <p:nvPr/>
        </p:nvSpPr>
        <p:spPr>
          <a:xfrm rot="21086682">
            <a:off x="3434802" y="2113306"/>
            <a:ext cx="1065212" cy="1237025"/>
          </a:xfrm>
          <a:prstGeom prst="arc">
            <a:avLst>
              <a:gd name="adj1" fmla="val 13605114"/>
              <a:gd name="adj2" fmla="val 17200072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/>
          <p:cNvSpPr txBox="1"/>
          <p:nvPr/>
        </p:nvSpPr>
        <p:spPr>
          <a:xfrm>
            <a:off x="4130162" y="2040955"/>
            <a:ext cx="1671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Whole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parsed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feed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19" name="Arco 18"/>
          <p:cNvSpPr/>
          <p:nvPr/>
        </p:nvSpPr>
        <p:spPr>
          <a:xfrm rot="20416227">
            <a:off x="2247156" y="1347868"/>
            <a:ext cx="702169" cy="620693"/>
          </a:xfrm>
          <a:prstGeom prst="arc">
            <a:avLst>
              <a:gd name="adj1" fmla="val 11674557"/>
              <a:gd name="adj2" fmla="val 1700020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/>
          <p:cNvSpPr txBox="1"/>
          <p:nvPr/>
        </p:nvSpPr>
        <p:spPr>
          <a:xfrm>
            <a:off x="2577146" y="1111396"/>
            <a:ext cx="186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Learning mode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 rotWithShape="1">
          <a:blip r:embed="rId3"/>
          <a:srcRect l="4112" r="6920"/>
          <a:stretch/>
        </p:blipFill>
        <p:spPr>
          <a:xfrm>
            <a:off x="6795084" y="1745916"/>
            <a:ext cx="4583069" cy="3366168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177800" dist="38100" sx="102000" sy="102000" algn="ctr" rotWithShape="0">
              <a:prstClr val="black">
                <a:alpha val="17000"/>
              </a:prstClr>
            </a:outerShdw>
          </a:effectLst>
        </p:spPr>
      </p:pic>
      <p:sp>
        <p:nvSpPr>
          <p:cNvPr id="21" name="Arco 20"/>
          <p:cNvSpPr/>
          <p:nvPr/>
        </p:nvSpPr>
        <p:spPr>
          <a:xfrm rot="17040086">
            <a:off x="7462593" y="1845806"/>
            <a:ext cx="533642" cy="783140"/>
          </a:xfrm>
          <a:prstGeom prst="arc">
            <a:avLst>
              <a:gd name="adj1" fmla="val 7876526"/>
              <a:gd name="adj2" fmla="val 1538323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/>
          <p:cNvSpPr txBox="1"/>
          <p:nvPr/>
        </p:nvSpPr>
        <p:spPr>
          <a:xfrm>
            <a:off x="6795084" y="1872583"/>
            <a:ext cx="186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Tagging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mode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06774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BUILDING THE DATASET: THE NEWS CATEGORIES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2"/>
          <a:srcRect l="5772" r="3095"/>
          <a:stretch/>
        </p:blipFill>
        <p:spPr>
          <a:xfrm>
            <a:off x="433633" y="1346503"/>
            <a:ext cx="5626083" cy="4422302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177800" dist="38100" sx="102000" sy="102000" algn="ctr" rotWithShape="0">
              <a:prstClr val="black">
                <a:alpha val="17000"/>
              </a:prstClr>
            </a:outerShdw>
          </a:effectLst>
        </p:spPr>
      </p:pic>
      <p:sp>
        <p:nvSpPr>
          <p:cNvPr id="13" name="Arco 12"/>
          <p:cNvSpPr/>
          <p:nvPr/>
        </p:nvSpPr>
        <p:spPr>
          <a:xfrm rot="20416227">
            <a:off x="1967217" y="1774394"/>
            <a:ext cx="370595" cy="773081"/>
          </a:xfrm>
          <a:prstGeom prst="arc">
            <a:avLst>
              <a:gd name="adj1" fmla="val 11674557"/>
              <a:gd name="adj2" fmla="val 1569609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/>
          <p:cNvSpPr txBox="1"/>
          <p:nvPr/>
        </p:nvSpPr>
        <p:spPr>
          <a:xfrm>
            <a:off x="1755734" y="1500391"/>
            <a:ext cx="186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Stats</a:t>
            </a:r>
            <a:r>
              <a:rPr lang="it-IT" sz="1400" b="1" dirty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mode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15" name="Arco 14"/>
          <p:cNvSpPr/>
          <p:nvPr/>
        </p:nvSpPr>
        <p:spPr>
          <a:xfrm rot="9711092">
            <a:off x="2906348" y="5507341"/>
            <a:ext cx="432610" cy="729794"/>
          </a:xfrm>
          <a:prstGeom prst="arc">
            <a:avLst>
              <a:gd name="adj1" fmla="val 11311869"/>
              <a:gd name="adj2" fmla="val 1569609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/>
          <p:cNvSpPr txBox="1"/>
          <p:nvPr/>
        </p:nvSpPr>
        <p:spPr>
          <a:xfrm>
            <a:off x="1755734" y="6224958"/>
            <a:ext cx="186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Tag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distribution</a:t>
            </a:r>
            <a:endParaRPr lang="it-IT" sz="1400" b="1" dirty="0" smtClean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23" name="CasellaDiTesto 22"/>
          <p:cNvSpPr txBox="1"/>
          <p:nvPr/>
        </p:nvSpPr>
        <p:spPr>
          <a:xfrm>
            <a:off x="7388493" y="5113101"/>
            <a:ext cx="34651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9 </a:t>
            </a:r>
            <a:r>
              <a:rPr lang="it-IT" sz="16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different</a:t>
            </a: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6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categories</a:t>
            </a:r>
            <a:endParaRPr lang="it-IT" sz="16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 </a:t>
            </a:r>
            <a:r>
              <a:rPr lang="it-IT" sz="16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months</a:t>
            </a: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news (</a:t>
            </a:r>
            <a:r>
              <a:rPr lang="it-IT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since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March 2019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Over </a:t>
            </a: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30 </a:t>
            </a:r>
            <a:r>
              <a:rPr lang="it-IT" sz="16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sources</a:t>
            </a:r>
            <a:endParaRPr lang="it-IT" sz="16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~ 250 </a:t>
            </a:r>
            <a:r>
              <a:rPr lang="it-IT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per </a:t>
            </a:r>
            <a:r>
              <a:rPr lang="it-IT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endParaRPr lang="it-IT" sz="16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Clr>
                <a:srgbClr val="FF365D"/>
              </a:buClr>
              <a:buSzPct val="102000"/>
              <a:buFont typeface="Courier New" charset="0"/>
              <a:buChar char="o"/>
            </a:pPr>
            <a:endParaRPr lang="it-IT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ttangolo arrotondato 27"/>
          <p:cNvSpPr/>
          <p:nvPr/>
        </p:nvSpPr>
        <p:spPr>
          <a:xfrm>
            <a:off x="9703598" y="1020814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806172" y="1120148"/>
            <a:ext cx="394330" cy="394330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9718643" y="1677740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Sport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4" name="Rettangolo arrotondato 33"/>
          <p:cNvSpPr/>
          <p:nvPr/>
        </p:nvSpPr>
        <p:spPr>
          <a:xfrm>
            <a:off x="10780440" y="1756930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854631" y="1850282"/>
            <a:ext cx="452341" cy="402866"/>
          </a:xfrm>
          <a:prstGeom prst="rect">
            <a:avLst/>
          </a:prstGeom>
        </p:spPr>
      </p:pic>
      <p:sp>
        <p:nvSpPr>
          <p:cNvPr id="35" name="CasellaDiTesto 34"/>
          <p:cNvSpPr txBox="1"/>
          <p:nvPr/>
        </p:nvSpPr>
        <p:spPr>
          <a:xfrm>
            <a:off x="10716644" y="2419250"/>
            <a:ext cx="726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Science</a:t>
            </a:r>
            <a:endParaRPr lang="it-IT" sz="14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6" name="Rettangolo arrotondato 35"/>
          <p:cNvSpPr/>
          <p:nvPr/>
        </p:nvSpPr>
        <p:spPr>
          <a:xfrm>
            <a:off x="8490856" y="1022645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8300465" y="1669739"/>
            <a:ext cx="972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Economy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39" name="Rettangolo arrotondato 38"/>
          <p:cNvSpPr/>
          <p:nvPr/>
        </p:nvSpPr>
        <p:spPr>
          <a:xfrm>
            <a:off x="7388493" y="1755458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/>
          <p:cNvSpPr txBox="1"/>
          <p:nvPr/>
        </p:nvSpPr>
        <p:spPr>
          <a:xfrm>
            <a:off x="7210232" y="2419250"/>
            <a:ext cx="957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Culture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2" y="1878563"/>
            <a:ext cx="454392" cy="354994"/>
          </a:xfrm>
          <a:prstGeom prst="rect">
            <a:avLst/>
          </a:prstGeom>
        </p:spPr>
      </p:pic>
      <p:sp>
        <p:nvSpPr>
          <p:cNvPr id="42" name="Rettangolo arrotondato 41"/>
          <p:cNvSpPr/>
          <p:nvPr/>
        </p:nvSpPr>
        <p:spPr>
          <a:xfrm>
            <a:off x="9708710" y="3928217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/>
          <p:cNvSpPr txBox="1"/>
          <p:nvPr/>
        </p:nvSpPr>
        <p:spPr>
          <a:xfrm>
            <a:off x="9601921" y="4590376"/>
            <a:ext cx="814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Politics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45" name="Rettangolo arrotondato 44"/>
          <p:cNvSpPr/>
          <p:nvPr/>
        </p:nvSpPr>
        <p:spPr>
          <a:xfrm>
            <a:off x="10780440" y="2944707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7" name="CasellaDiTesto 46"/>
          <p:cNvSpPr txBox="1"/>
          <p:nvPr/>
        </p:nvSpPr>
        <p:spPr>
          <a:xfrm>
            <a:off x="10689699" y="3605438"/>
            <a:ext cx="780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Gossip</a:t>
            </a:r>
            <a:endParaRPr lang="it-IT" sz="14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48" name="Rettangolo arrotondato 47"/>
          <p:cNvSpPr/>
          <p:nvPr/>
        </p:nvSpPr>
        <p:spPr>
          <a:xfrm>
            <a:off x="8486541" y="3930048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CasellaDiTesto 48"/>
          <p:cNvSpPr txBox="1"/>
          <p:nvPr/>
        </p:nvSpPr>
        <p:spPr>
          <a:xfrm>
            <a:off x="8211581" y="4590376"/>
            <a:ext cx="1150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Technology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50" name="Rettangolo arrotondato 49"/>
          <p:cNvSpPr/>
          <p:nvPr/>
        </p:nvSpPr>
        <p:spPr>
          <a:xfrm>
            <a:off x="7397920" y="2933808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CasellaDiTesto 50"/>
          <p:cNvSpPr txBox="1"/>
          <p:nvPr/>
        </p:nvSpPr>
        <p:spPr>
          <a:xfrm>
            <a:off x="7084152" y="3592035"/>
            <a:ext cx="1228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Entertainment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2" name="Immagine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8551509" y="3987572"/>
            <a:ext cx="470788" cy="470788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501040" y="3040919"/>
            <a:ext cx="402100" cy="400006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9603" y="3040919"/>
            <a:ext cx="440564" cy="440564"/>
          </a:xfrm>
          <a:prstGeom prst="rect">
            <a:avLst/>
          </a:prstGeom>
        </p:spPr>
      </p:pic>
      <p:pic>
        <p:nvPicPr>
          <p:cNvPr id="55" name="Immagine 5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8615991" y="1120148"/>
            <a:ext cx="311117" cy="362027"/>
          </a:xfrm>
          <a:prstGeom prst="rect">
            <a:avLst/>
          </a:prstGeom>
        </p:spPr>
      </p:pic>
      <p:pic>
        <p:nvPicPr>
          <p:cNvPr id="57" name="Immagine 5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599" y="3975020"/>
            <a:ext cx="394330" cy="464486"/>
          </a:xfrm>
          <a:prstGeom prst="rect">
            <a:avLst/>
          </a:prstGeom>
        </p:spPr>
      </p:pic>
      <p:sp>
        <p:nvSpPr>
          <p:cNvPr id="58" name="Rettangolo arrotondato 57"/>
          <p:cNvSpPr/>
          <p:nvPr/>
        </p:nvSpPr>
        <p:spPr>
          <a:xfrm>
            <a:off x="9093893" y="2465801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CasellaDiTesto 58"/>
          <p:cNvSpPr txBox="1"/>
          <p:nvPr/>
        </p:nvSpPr>
        <p:spPr>
          <a:xfrm>
            <a:off x="9048812" y="3133148"/>
            <a:ext cx="690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News</a:t>
            </a:r>
            <a:endParaRPr lang="it-IT" sz="1200" b="1" dirty="0">
              <a:solidFill>
                <a:srgbClr val="FF365D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1" name="Immagine 60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915" y="2596405"/>
            <a:ext cx="428679" cy="34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3224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8117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BUILDING THE DATASET: </a:t>
            </a:r>
            <a:r>
              <a:rPr lang="it-IT" sz="2000" b="1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LIKE/DISLIKE DISTRIBUTION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/>
          <a:srcRect l="14995" r="16263"/>
          <a:stretch/>
        </p:blipFill>
        <p:spPr>
          <a:xfrm>
            <a:off x="1556816" y="1204921"/>
            <a:ext cx="3327662" cy="3571647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287" y="1511155"/>
            <a:ext cx="6070443" cy="3084375"/>
          </a:xfrm>
          <a:prstGeom prst="rect">
            <a:avLst/>
          </a:prstGeom>
        </p:spPr>
      </p:pic>
      <p:sp>
        <p:nvSpPr>
          <p:cNvPr id="40" name="Arco 39"/>
          <p:cNvSpPr/>
          <p:nvPr/>
        </p:nvSpPr>
        <p:spPr>
          <a:xfrm rot="9711092">
            <a:off x="3042311" y="4483384"/>
            <a:ext cx="432610" cy="729794"/>
          </a:xfrm>
          <a:prstGeom prst="arc">
            <a:avLst>
              <a:gd name="adj1" fmla="val 11311869"/>
              <a:gd name="adj2" fmla="val 1569609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/>
          <p:cNvSpPr txBox="1"/>
          <p:nvPr/>
        </p:nvSpPr>
        <p:spPr>
          <a:xfrm>
            <a:off x="1891697" y="5201001"/>
            <a:ext cx="1868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Like/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Dislike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distribution</a:t>
            </a:r>
            <a:endParaRPr lang="it-IT" sz="1400" b="1" dirty="0" smtClean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46" name="Arco 45"/>
          <p:cNvSpPr/>
          <p:nvPr/>
        </p:nvSpPr>
        <p:spPr>
          <a:xfrm rot="9711092">
            <a:off x="10106176" y="4206540"/>
            <a:ext cx="432610" cy="729794"/>
          </a:xfrm>
          <a:prstGeom prst="arc">
            <a:avLst>
              <a:gd name="adj1" fmla="val 11311869"/>
              <a:gd name="adj2" fmla="val 1569609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CasellaDiTesto 52"/>
          <p:cNvSpPr txBox="1"/>
          <p:nvPr/>
        </p:nvSpPr>
        <p:spPr>
          <a:xfrm>
            <a:off x="8276832" y="4985557"/>
            <a:ext cx="30220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Extra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articles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,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useful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to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improve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the </a:t>
            </a:r>
            <a:r>
              <a:rPr lang="it-IT" sz="1400" b="1" u="sng" dirty="0" err="1" smtClean="0">
                <a:solidFill>
                  <a:srgbClr val="FF365D"/>
                </a:solidFill>
                <a:latin typeface="Turkeyface" charset="0"/>
                <a:ea typeface="Turkeyface" charset="0"/>
                <a:cs typeface="Turkeyface" charset="0"/>
              </a:rPr>
              <a:t>category</a:t>
            </a:r>
            <a:r>
              <a:rPr lang="it-IT" sz="1400" b="1" u="sng" dirty="0" smtClean="0">
                <a:solidFill>
                  <a:srgbClr val="FF365D"/>
                </a:solidFill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u="sng" dirty="0" err="1" smtClean="0">
                <a:solidFill>
                  <a:srgbClr val="FF365D"/>
                </a:solidFill>
                <a:latin typeface="Turkeyface" charset="0"/>
                <a:ea typeface="Turkeyface" charset="0"/>
                <a:cs typeface="Turkeyface" charset="0"/>
              </a:rPr>
              <a:t>classification</a:t>
            </a:r>
            <a:endParaRPr lang="it-IT" sz="1400" b="1" u="sng" dirty="0" smtClean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95695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EXTRACTING THE FEATURES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619036" y="2815368"/>
            <a:ext cx="112152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Now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mine the news in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order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extract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some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useful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features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Retrieval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800100" lvl="1" indent="-342900">
              <a:buFont typeface="+mj-lt"/>
              <a:buAutoNum type="alphaL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Normalization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800100" lvl="1" indent="-342900">
              <a:buFont typeface="+mj-lt"/>
              <a:buAutoNum type="alphaL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Tokenization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800100" lvl="1" indent="-342900">
              <a:buFont typeface="+mj-lt"/>
              <a:buAutoNum type="alphaL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Stemming</a:t>
            </a:r>
            <a:endParaRPr lang="it-IT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342900">
              <a:buFont typeface="+mj-lt"/>
              <a:buAutoNum type="alphaL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Ignoring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Stopwords</a:t>
            </a:r>
            <a:endParaRPr lang="it-IT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Vectorizer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800100" lvl="1" indent="-342900">
              <a:buFont typeface="+mj-lt"/>
              <a:buAutoNum type="alphaLcPeriod"/>
            </a:pP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Build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vocabulary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14500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top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terms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pPr marL="800100" lvl="1" indent="-342900">
              <a:buFont typeface="+mj-lt"/>
              <a:buAutoNum type="alphaLcPeriod"/>
            </a:pP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normalization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L2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Input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title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+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description</a:t>
            </a:r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Output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Sparse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matrix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containing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TF-IDF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for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article’s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terms</a:t>
            </a:r>
            <a:endParaRPr lang="it-IT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ttangolo arrotondato 3"/>
          <p:cNvSpPr/>
          <p:nvPr/>
        </p:nvSpPr>
        <p:spPr>
          <a:xfrm>
            <a:off x="638338" y="1529420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</a:t>
            </a:r>
            <a:r>
              <a:rPr lang="it-IT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RES</a:t>
            </a: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/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</a:t>
            </a:r>
            <a:r>
              <a:rPr lang="it-IT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TION</a:t>
            </a:r>
            <a:endParaRPr lang="it-IT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grpSp>
        <p:nvGrpSpPr>
          <p:cNvPr id="5" name="Gruppo 4"/>
          <p:cNvGrpSpPr/>
          <p:nvPr/>
        </p:nvGrpSpPr>
        <p:grpSpPr>
          <a:xfrm>
            <a:off x="1424169" y="1622655"/>
            <a:ext cx="968683" cy="968683"/>
            <a:chOff x="2749726" y="4563819"/>
            <a:chExt cx="968683" cy="968683"/>
          </a:xfrm>
        </p:grpSpPr>
        <p:sp>
          <p:nvSpPr>
            <p:cNvPr id="3" name="Ovale 2"/>
            <p:cNvSpPr/>
            <p:nvPr/>
          </p:nvSpPr>
          <p:spPr>
            <a:xfrm>
              <a:off x="2811989" y="4624470"/>
              <a:ext cx="641023" cy="641023"/>
            </a:xfrm>
            <a:prstGeom prst="ellipse">
              <a:avLst/>
            </a:prstGeom>
            <a:solidFill>
              <a:srgbClr val="4795FF">
                <a:alpha val="5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2" name="Immagin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9726" y="4563819"/>
              <a:ext cx="968683" cy="968683"/>
            </a:xfrm>
            <a:prstGeom prst="rect">
              <a:avLst/>
            </a:prstGeom>
          </p:spPr>
        </p:pic>
      </p:grpSp>
      <p:sp>
        <p:nvSpPr>
          <p:cNvPr id="10" name="Rettangolo arrotondato 9"/>
          <p:cNvSpPr/>
          <p:nvPr/>
        </p:nvSpPr>
        <p:spPr>
          <a:xfrm>
            <a:off x="3635950" y="1654226"/>
            <a:ext cx="1341150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TOKENIZATION</a:t>
            </a:r>
          </a:p>
          <a:p>
            <a:pPr algn="ctr"/>
            <a:r>
              <a:rPr lang="it-IT" sz="1100" dirty="0" err="1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spaCy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6" name="Freccia destra 15"/>
          <p:cNvSpPr/>
          <p:nvPr/>
        </p:nvSpPr>
        <p:spPr>
          <a:xfrm>
            <a:off x="2601350" y="1732487"/>
            <a:ext cx="641023" cy="504956"/>
          </a:xfrm>
          <a:prstGeom prst="rightArrow">
            <a:avLst/>
          </a:prstGeom>
          <a:solidFill>
            <a:srgbClr val="FF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arrotondato 20"/>
          <p:cNvSpPr/>
          <p:nvPr/>
        </p:nvSpPr>
        <p:spPr>
          <a:xfrm>
            <a:off x="3516859" y="1529420"/>
            <a:ext cx="8115817" cy="939369"/>
          </a:xfrm>
          <a:prstGeom prst="roundRect">
            <a:avLst>
              <a:gd name="adj" fmla="val 2143"/>
            </a:avLst>
          </a:prstGeom>
          <a:noFill/>
          <a:ln w="3175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22" name="Rettangolo arrotondato 21"/>
          <p:cNvSpPr/>
          <p:nvPr/>
        </p:nvSpPr>
        <p:spPr>
          <a:xfrm>
            <a:off x="5185597" y="1654226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NORMALIZATION</a:t>
            </a:r>
          </a:p>
          <a:p>
            <a:pPr algn="ctr"/>
            <a:r>
              <a:rPr lang="it-IT" sz="1100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To </a:t>
            </a:r>
            <a:r>
              <a:rPr lang="it-IT" sz="1100" dirty="0" err="1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lowercase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3" name="Rettangolo arrotondato 22"/>
          <p:cNvSpPr/>
          <p:nvPr/>
        </p:nvSpPr>
        <p:spPr>
          <a:xfrm>
            <a:off x="6823429" y="1648267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IGNORE STOPWORDS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8461261" y="1648267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STEMMING</a:t>
            </a:r>
          </a:p>
          <a:p>
            <a:pPr algn="ctr"/>
            <a:r>
              <a:rPr lang="it-IT" sz="1100" dirty="0" err="1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Snowball</a:t>
            </a:r>
            <a:endParaRPr lang="it-IT" sz="1400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7" name="Rettangolo arrotondato 26"/>
          <p:cNvSpPr/>
          <p:nvPr/>
        </p:nvSpPr>
        <p:spPr>
          <a:xfrm>
            <a:off x="10073112" y="1648267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TF-IDF VECTORIZER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8" name="CasellaDiTesto 27"/>
          <p:cNvSpPr txBox="1"/>
          <p:nvPr/>
        </p:nvSpPr>
        <p:spPr>
          <a:xfrm>
            <a:off x="3516859" y="1190018"/>
            <a:ext cx="2867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 EXTRACTION:</a:t>
            </a:r>
            <a:endParaRPr lang="it-IT" sz="12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375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BUILDING THE MODEL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3465513"/>
            <a:ext cx="1121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machine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learning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model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going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use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it’s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actually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composed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by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two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sp>
        <p:nvSpPr>
          <p:cNvPr id="4" name="Rettangolo arrotondato 3"/>
          <p:cNvSpPr/>
          <p:nvPr/>
        </p:nvSpPr>
        <p:spPr>
          <a:xfrm>
            <a:off x="3004465" y="1602687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</a:t>
            </a:r>
            <a:r>
              <a:rPr lang="it-IT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DEL</a:t>
            </a:r>
            <a:endParaRPr lang="it-IT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grpSp>
        <p:nvGrpSpPr>
          <p:cNvPr id="5" name="Gruppo 4"/>
          <p:cNvGrpSpPr/>
          <p:nvPr/>
        </p:nvGrpSpPr>
        <p:grpSpPr>
          <a:xfrm>
            <a:off x="3689479" y="1721534"/>
            <a:ext cx="968683" cy="968683"/>
            <a:chOff x="2749726" y="4563819"/>
            <a:chExt cx="968683" cy="968683"/>
          </a:xfrm>
        </p:grpSpPr>
        <p:sp>
          <p:nvSpPr>
            <p:cNvPr id="6" name="Ovale 5"/>
            <p:cNvSpPr/>
            <p:nvPr/>
          </p:nvSpPr>
          <p:spPr>
            <a:xfrm>
              <a:off x="2811989" y="4624470"/>
              <a:ext cx="641023" cy="641023"/>
            </a:xfrm>
            <a:prstGeom prst="ellipse">
              <a:avLst/>
            </a:prstGeom>
            <a:solidFill>
              <a:srgbClr val="4795FF">
                <a:alpha val="5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7" name="Immagin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9726" y="4563819"/>
              <a:ext cx="968683" cy="968683"/>
            </a:xfrm>
            <a:prstGeom prst="rect">
              <a:avLst/>
            </a:prstGeom>
          </p:spPr>
        </p:pic>
      </p:grpSp>
      <p:sp>
        <p:nvSpPr>
          <p:cNvPr id="8" name="Rettangolo arrotondato 7"/>
          <p:cNvSpPr/>
          <p:nvPr/>
        </p:nvSpPr>
        <p:spPr>
          <a:xfrm>
            <a:off x="6002077" y="1727493"/>
            <a:ext cx="1341150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CATEGORY</a:t>
            </a:r>
            <a:b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CLASSIFIER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9" name="Freccia destra 8"/>
          <p:cNvSpPr/>
          <p:nvPr/>
        </p:nvSpPr>
        <p:spPr>
          <a:xfrm>
            <a:off x="4967477" y="1805754"/>
            <a:ext cx="641023" cy="504956"/>
          </a:xfrm>
          <a:prstGeom prst="rightArrow">
            <a:avLst/>
          </a:prstGeom>
          <a:solidFill>
            <a:srgbClr val="FF36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arrotondato 9"/>
          <p:cNvSpPr/>
          <p:nvPr/>
        </p:nvSpPr>
        <p:spPr>
          <a:xfrm>
            <a:off x="5882988" y="1602687"/>
            <a:ext cx="3200688" cy="939369"/>
          </a:xfrm>
          <a:prstGeom prst="roundRect">
            <a:avLst>
              <a:gd name="adj" fmla="val 2143"/>
            </a:avLst>
          </a:prstGeom>
          <a:noFill/>
          <a:ln w="3175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11" name="Rettangolo arrotondato 10"/>
          <p:cNvSpPr/>
          <p:nvPr/>
        </p:nvSpPr>
        <p:spPr>
          <a:xfrm>
            <a:off x="7551724" y="1727493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LIKABILITY CLASSIFIER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5882986" y="1263285"/>
            <a:ext cx="2867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MODEL:</a:t>
            </a:r>
            <a:endParaRPr lang="it-IT" sz="12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6" name="Rettangolo arrotondato 15"/>
          <p:cNvSpPr/>
          <p:nvPr/>
        </p:nvSpPr>
        <p:spPr>
          <a:xfrm>
            <a:off x="1910542" y="4357225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972" y="4491450"/>
            <a:ext cx="423864" cy="339974"/>
          </a:xfrm>
          <a:prstGeom prst="rect">
            <a:avLst/>
          </a:prstGeom>
        </p:spPr>
      </p:pic>
      <p:sp>
        <p:nvSpPr>
          <p:cNvPr id="20" name="CasellaDiTesto 19"/>
          <p:cNvSpPr txBox="1"/>
          <p:nvPr/>
        </p:nvSpPr>
        <p:spPr>
          <a:xfrm>
            <a:off x="2599696" y="4357225"/>
            <a:ext cx="22832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CATEGORY CLASSIFIER</a:t>
            </a:r>
          </a:p>
          <a:p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Predict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category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for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article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knowing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matrix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of TF-IDF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scores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.</a:t>
            </a:r>
            <a:endParaRPr lang="it-IT" sz="1200" b="1" dirty="0">
              <a:solidFill>
                <a:schemeClr val="tx1">
                  <a:lumMod val="75000"/>
                  <a:lumOff val="2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1" name="Rettangolo arrotondato 20"/>
          <p:cNvSpPr/>
          <p:nvPr/>
        </p:nvSpPr>
        <p:spPr>
          <a:xfrm>
            <a:off x="7551724" y="4354396"/>
            <a:ext cx="600724" cy="589570"/>
          </a:xfrm>
          <a:prstGeom prst="roundRect">
            <a:avLst>
              <a:gd name="adj" fmla="val 32412"/>
            </a:avLst>
          </a:prstGeom>
          <a:solidFill>
            <a:srgbClr val="FF365D"/>
          </a:solidFill>
          <a:ln w="95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/>
          <p:cNvSpPr txBox="1"/>
          <p:nvPr/>
        </p:nvSpPr>
        <p:spPr>
          <a:xfrm>
            <a:off x="8231177" y="4354396"/>
            <a:ext cx="228326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FF365D"/>
                </a:solidFill>
                <a:latin typeface="Futura Hv BT Heavy" charset="0"/>
                <a:ea typeface="Futura Hv BT Heavy" charset="0"/>
                <a:cs typeface="Futura Hv BT Heavy" charset="0"/>
              </a:rPr>
              <a:t>LIKABILITY CLASSIFIER</a:t>
            </a:r>
          </a:p>
          <a:p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Predict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wheter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will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like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article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or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not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knowing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the TF-IDF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matrix</a:t>
            </a:r>
            <a:r>
              <a:rPr lang="it-IT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 and the </a:t>
            </a:r>
            <a:r>
              <a:rPr lang="it-IT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category</a:t>
            </a:r>
            <a:r>
              <a:rPr lang="it-IT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.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48" y="4474854"/>
            <a:ext cx="357113" cy="3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1765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magine 30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0">
            <a:off x="8093791" y="2478856"/>
            <a:ext cx="937015" cy="874791"/>
          </a:xfrm>
          <a:prstGeom prst="rect">
            <a:avLst/>
          </a:prstGeom>
        </p:spPr>
      </p:pic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INTRODUCTION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3176833" y="3762538"/>
            <a:ext cx="82201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need</a:t>
            </a:r>
            <a:r>
              <a:rPr lang="it-IT" dirty="0" smtClean="0"/>
              <a:t> a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capable</a:t>
            </a:r>
            <a:r>
              <a:rPr lang="it-IT" dirty="0" smtClean="0"/>
              <a:t> to </a:t>
            </a:r>
            <a:r>
              <a:rPr lang="it-IT" dirty="0" err="1" smtClean="0"/>
              <a:t>classify</a:t>
            </a:r>
            <a:r>
              <a:rPr lang="it-IT" dirty="0" smtClean="0"/>
              <a:t> the </a:t>
            </a:r>
            <a:r>
              <a:rPr lang="it-IT" b="1" dirty="0" err="1" smtClean="0"/>
              <a:t>category</a:t>
            </a:r>
            <a:r>
              <a:rPr lang="it-IT" dirty="0" smtClean="0"/>
              <a:t> of the </a:t>
            </a:r>
            <a:r>
              <a:rPr lang="it-IT" dirty="0" err="1" smtClean="0"/>
              <a:t>articles</a:t>
            </a:r>
            <a:r>
              <a:rPr lang="it-IT" dirty="0" smtClean="0"/>
              <a:t> and </a:t>
            </a:r>
            <a:r>
              <a:rPr lang="it-IT" dirty="0" err="1" smtClean="0"/>
              <a:t>correctly</a:t>
            </a:r>
            <a:r>
              <a:rPr lang="it-IT" dirty="0" smtClean="0"/>
              <a:t> </a:t>
            </a:r>
            <a:r>
              <a:rPr lang="it-IT" dirty="0" err="1" smtClean="0"/>
              <a:t>predict</a:t>
            </a:r>
            <a:r>
              <a:rPr lang="it-IT" dirty="0" smtClean="0"/>
              <a:t> </a:t>
            </a:r>
            <a:r>
              <a:rPr lang="it-IT" dirty="0" err="1" smtClean="0"/>
              <a:t>their</a:t>
            </a:r>
            <a:r>
              <a:rPr lang="it-IT" dirty="0" smtClean="0"/>
              <a:t> </a:t>
            </a:r>
            <a:r>
              <a:rPr lang="it-IT" b="1" dirty="0" err="1" smtClean="0"/>
              <a:t>likability</a:t>
            </a:r>
            <a:r>
              <a:rPr lang="it-IT" dirty="0" smtClean="0"/>
              <a:t>.</a:t>
            </a:r>
          </a:p>
          <a:p>
            <a:endParaRPr lang="it-IT" dirty="0"/>
          </a:p>
          <a:p>
            <a:pPr marL="285750" indent="-285750">
              <a:buFont typeface="Arial" charset="0"/>
              <a:buChar char="•"/>
            </a:pPr>
            <a:r>
              <a:rPr lang="it-IT" dirty="0" smtClean="0"/>
              <a:t>The </a:t>
            </a:r>
            <a:r>
              <a:rPr lang="it-IT" dirty="0" err="1" smtClean="0"/>
              <a:t>designed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parse the </a:t>
            </a:r>
            <a:r>
              <a:rPr lang="it-IT" b="1" dirty="0" smtClean="0"/>
              <a:t>RSS </a:t>
            </a:r>
            <a:r>
              <a:rPr lang="it-IT" b="1" dirty="0" err="1" smtClean="0"/>
              <a:t>feeds</a:t>
            </a:r>
            <a:r>
              <a:rPr lang="it-IT" dirty="0" smtClean="0"/>
              <a:t> </a:t>
            </a:r>
            <a:r>
              <a:rPr lang="it-IT" dirty="0" err="1" smtClean="0"/>
              <a:t>coming</a:t>
            </a:r>
            <a:r>
              <a:rPr lang="it-IT" dirty="0" smtClean="0"/>
              <a:t> from the </a:t>
            </a:r>
            <a:r>
              <a:rPr lang="it-IT" dirty="0" err="1" smtClean="0"/>
              <a:t>most</a:t>
            </a:r>
            <a:r>
              <a:rPr lang="it-IT" dirty="0" smtClean="0"/>
              <a:t> </a:t>
            </a:r>
            <a:r>
              <a:rPr lang="it-IT" dirty="0" err="1" smtClean="0"/>
              <a:t>popular</a:t>
            </a:r>
            <a:r>
              <a:rPr lang="it-IT" dirty="0" smtClean="0"/>
              <a:t> </a:t>
            </a:r>
            <a:r>
              <a:rPr lang="it-IT" dirty="0" err="1" smtClean="0"/>
              <a:t>italian</a:t>
            </a:r>
            <a:r>
              <a:rPr lang="it-IT" dirty="0" smtClean="0"/>
              <a:t> news </a:t>
            </a:r>
            <a:r>
              <a:rPr lang="it-IT" dirty="0" err="1" smtClean="0"/>
              <a:t>sites</a:t>
            </a:r>
            <a:r>
              <a:rPr lang="it-I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b="1" dirty="0" err="1" smtClean="0"/>
              <a:t>pre-process</a:t>
            </a:r>
            <a:r>
              <a:rPr lang="it-IT" dirty="0" smtClean="0"/>
              <a:t> the data and </a:t>
            </a:r>
            <a:r>
              <a:rPr lang="it-IT" b="1" dirty="0" err="1" smtClean="0"/>
              <a:t>extract</a:t>
            </a:r>
            <a:r>
              <a:rPr lang="it-IT" b="1" dirty="0" smtClean="0"/>
              <a:t> some </a:t>
            </a:r>
            <a:r>
              <a:rPr lang="it-IT" b="1" dirty="0" err="1" smtClean="0"/>
              <a:t>features</a:t>
            </a:r>
            <a:r>
              <a:rPr lang="it-IT" b="1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it-IT" dirty="0" err="1"/>
              <a:t>I</a:t>
            </a:r>
            <a:r>
              <a:rPr lang="it-IT" dirty="0" err="1" smtClean="0"/>
              <a:t>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b="1" dirty="0" err="1" smtClean="0"/>
              <a:t>classify</a:t>
            </a:r>
            <a:r>
              <a:rPr lang="it-IT" dirty="0" smtClean="0"/>
              <a:t> the news and </a:t>
            </a:r>
            <a:r>
              <a:rPr lang="it-IT" dirty="0" err="1" smtClean="0"/>
              <a:t>predict</a:t>
            </a:r>
            <a:r>
              <a:rPr lang="it-IT" dirty="0" smtClean="0"/>
              <a:t> </a:t>
            </a:r>
            <a:r>
              <a:rPr lang="it-IT" dirty="0" err="1" smtClean="0"/>
              <a:t>wheter</a:t>
            </a:r>
            <a:r>
              <a:rPr lang="it-IT" dirty="0" smtClean="0"/>
              <a:t> the </a:t>
            </a:r>
            <a:r>
              <a:rPr lang="it-IT" dirty="0" err="1" smtClean="0"/>
              <a:t>user</a:t>
            </a:r>
            <a:r>
              <a:rPr lang="it-IT" dirty="0" smtClean="0"/>
              <a:t> </a:t>
            </a:r>
            <a:r>
              <a:rPr lang="it-IT" dirty="0" err="1" smtClean="0"/>
              <a:t>may</a:t>
            </a:r>
            <a:r>
              <a:rPr lang="it-IT" dirty="0" smtClean="0"/>
              <a:t> </a:t>
            </a:r>
            <a:r>
              <a:rPr lang="it-IT" dirty="0" err="1" smtClean="0"/>
              <a:t>like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or </a:t>
            </a:r>
            <a:r>
              <a:rPr lang="it-IT" dirty="0" err="1" smtClean="0"/>
              <a:t>not</a:t>
            </a:r>
            <a:r>
              <a:rPr lang="it-IT" dirty="0" smtClean="0"/>
              <a:t>.</a:t>
            </a:r>
          </a:p>
        </p:txBody>
      </p:sp>
      <p:sp>
        <p:nvSpPr>
          <p:cNvPr id="5" name="Rettangolo 4"/>
          <p:cNvSpPr/>
          <p:nvPr/>
        </p:nvSpPr>
        <p:spPr>
          <a:xfrm>
            <a:off x="835842" y="1528691"/>
            <a:ext cx="52966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There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thousands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news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sites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most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their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articles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everybody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Can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build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machine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learning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based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system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capable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filter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out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what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are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interesting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in?</a:t>
            </a:r>
          </a:p>
        </p:txBody>
      </p:sp>
      <p:pic>
        <p:nvPicPr>
          <p:cNvPr id="27" name="Immagine 26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541" y="1297342"/>
            <a:ext cx="1533514" cy="1431678"/>
          </a:xfrm>
          <a:prstGeom prst="rect">
            <a:avLst/>
          </a:prstGeom>
        </p:spPr>
      </p:pic>
      <p:pic>
        <p:nvPicPr>
          <p:cNvPr id="28" name="Immagine 27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86934">
            <a:off x="8215357" y="1729948"/>
            <a:ext cx="1212843" cy="1132302"/>
          </a:xfrm>
          <a:prstGeom prst="rect">
            <a:avLst/>
          </a:prstGeom>
        </p:spPr>
      </p:pic>
      <p:pic>
        <p:nvPicPr>
          <p:cNvPr id="29" name="Immagine 28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9162715" y="1170799"/>
            <a:ext cx="1293279" cy="1207396"/>
          </a:xfrm>
          <a:prstGeom prst="rect">
            <a:avLst/>
          </a:prstGeom>
        </p:spPr>
      </p:pic>
      <p:pic>
        <p:nvPicPr>
          <p:cNvPr id="30" name="Immagine 29" descr="text-lin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583" y="2205713"/>
            <a:ext cx="1502716" cy="1402925"/>
          </a:xfrm>
          <a:prstGeom prst="rect">
            <a:avLst/>
          </a:prstGeom>
        </p:spPr>
      </p:pic>
      <p:sp>
        <p:nvSpPr>
          <p:cNvPr id="6" name="AutoShape 4" descr="ining free icon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353" y="4251489"/>
            <a:ext cx="1662261" cy="166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76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CATEGORY CLASSIFIER: BASE ESTIMATORS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4" y="817140"/>
            <a:ext cx="10549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Here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reported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performance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some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simple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trying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an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9410" y="5516940"/>
            <a:ext cx="505241" cy="505241"/>
          </a:xfrm>
          <a:prstGeom prst="rect">
            <a:avLst/>
          </a:prstGeom>
        </p:spPr>
      </p:pic>
      <p:sp>
        <p:nvSpPr>
          <p:cNvPr id="22" name="CasellaDiTesto 21"/>
          <p:cNvSpPr txBox="1"/>
          <p:nvPr/>
        </p:nvSpPr>
        <p:spPr>
          <a:xfrm>
            <a:off x="1945585" y="5507951"/>
            <a:ext cx="899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tuned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GridSearch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algorithm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 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Folds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Cross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1153620" y="5329747"/>
            <a:ext cx="9884762" cy="894602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871844"/>
              </p:ext>
            </p:extLst>
          </p:nvPr>
        </p:nvGraphicFramePr>
        <p:xfrm>
          <a:off x="1602031" y="2248057"/>
          <a:ext cx="8987939" cy="229710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97587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</a:tblGrid>
              <a:tr h="244085">
                <a:tc rowSpan="2"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F1-SCORE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ACCURACY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PRECISION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AUC ROC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</a:tr>
              <a:tr h="24408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Decision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Tree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0.5448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0.0294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0.5438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0.5578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0.0326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0.7434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0.0158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MN-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Bayes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0.7756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0.0344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0.7775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0.0346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0.7933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0.0340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0.8748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0.0194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LinearSVC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0.8031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0.8032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0.8105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0.0275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0.8893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3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0.0159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F365D">
                        <a:alpha val="33000"/>
                      </a:srgb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LogisticRegression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0.7995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0.0321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0.8828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0.0175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7" name="Arco 26"/>
          <p:cNvSpPr/>
          <p:nvPr/>
        </p:nvSpPr>
        <p:spPr>
          <a:xfrm rot="20473361" flipV="1">
            <a:off x="10531552" y="3570148"/>
            <a:ext cx="620882" cy="310595"/>
          </a:xfrm>
          <a:prstGeom prst="arc">
            <a:avLst>
              <a:gd name="adj1" fmla="val 12573625"/>
              <a:gd name="adj2" fmla="val 2158034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/>
          <p:cNvSpPr txBox="1"/>
          <p:nvPr/>
        </p:nvSpPr>
        <p:spPr>
          <a:xfrm>
            <a:off x="10726809" y="3311624"/>
            <a:ext cx="1245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Best score!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9044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BASE CLASSIFIER WITH FEATURES SELECTION (FILTER)</a:t>
            </a: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831270"/>
            <a:ext cx="11215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pipeline model can be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extended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with a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feature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selectio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method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Several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attempts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done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best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results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obtained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filter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40% percentile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best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features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based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on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statistical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tests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chi2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8" name="Rettangolo arrotondato 7"/>
          <p:cNvSpPr/>
          <p:nvPr/>
        </p:nvSpPr>
        <p:spPr>
          <a:xfrm>
            <a:off x="3882199" y="2167255"/>
            <a:ext cx="1341150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TF-IDF</a:t>
            </a:r>
            <a:b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VECTORIZER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0" name="Rettangolo arrotondato 9"/>
          <p:cNvSpPr/>
          <p:nvPr/>
        </p:nvSpPr>
        <p:spPr>
          <a:xfrm>
            <a:off x="3763110" y="2042449"/>
            <a:ext cx="4854316" cy="939369"/>
          </a:xfrm>
          <a:prstGeom prst="roundRect">
            <a:avLst>
              <a:gd name="adj" fmla="val 2143"/>
            </a:avLst>
          </a:prstGeom>
          <a:noFill/>
          <a:ln w="3175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11" name="Rettangolo arrotondato 10"/>
          <p:cNvSpPr/>
          <p:nvPr/>
        </p:nvSpPr>
        <p:spPr>
          <a:xfrm>
            <a:off x="5431846" y="2167255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SELECT</a:t>
            </a:r>
          </a:p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PERCENTILE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9" name="Rettangolo arrotondato 18"/>
          <p:cNvSpPr/>
          <p:nvPr/>
        </p:nvSpPr>
        <p:spPr>
          <a:xfrm>
            <a:off x="7069678" y="2167255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CLASSIFIER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2" name="CasellaDiTesto 21"/>
          <p:cNvSpPr txBox="1"/>
          <p:nvPr/>
        </p:nvSpPr>
        <p:spPr>
          <a:xfrm>
            <a:off x="3763110" y="1765450"/>
            <a:ext cx="2867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NEW PIPELINE:</a:t>
            </a:r>
            <a:endParaRPr lang="it-IT" sz="12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7014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BASE CLASSIFIER WITH FEATURES SELECTION (FILTER APPROACH)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33633" y="831270"/>
            <a:ext cx="11215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pipeline model can be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extended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with a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feature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selectio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method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Several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attempts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done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best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results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obtained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filter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40% percentile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best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features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based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statistical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chi2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8" name="Rettangolo arrotondato 7"/>
          <p:cNvSpPr/>
          <p:nvPr/>
        </p:nvSpPr>
        <p:spPr>
          <a:xfrm>
            <a:off x="3882199" y="2167255"/>
            <a:ext cx="1341150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TF-IDF</a:t>
            </a:r>
            <a:b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VECTORIZER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0" name="Rettangolo arrotondato 9"/>
          <p:cNvSpPr/>
          <p:nvPr/>
        </p:nvSpPr>
        <p:spPr>
          <a:xfrm>
            <a:off x="3763110" y="2042449"/>
            <a:ext cx="4854316" cy="939369"/>
          </a:xfrm>
          <a:prstGeom prst="roundRect">
            <a:avLst>
              <a:gd name="adj" fmla="val 2143"/>
            </a:avLst>
          </a:prstGeom>
          <a:noFill/>
          <a:ln w="3175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11" name="Rettangolo arrotondato 10"/>
          <p:cNvSpPr/>
          <p:nvPr/>
        </p:nvSpPr>
        <p:spPr>
          <a:xfrm>
            <a:off x="5431846" y="2167255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SELECT</a:t>
            </a:r>
          </a:p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PERCENTILE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19" name="Rettangolo arrotondato 18"/>
          <p:cNvSpPr/>
          <p:nvPr/>
        </p:nvSpPr>
        <p:spPr>
          <a:xfrm>
            <a:off x="7069678" y="2167255"/>
            <a:ext cx="1429335" cy="701674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190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1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CLASSIFIER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2" name="CasellaDiTesto 21"/>
          <p:cNvSpPr txBox="1"/>
          <p:nvPr/>
        </p:nvSpPr>
        <p:spPr>
          <a:xfrm>
            <a:off x="3763110" y="1765450"/>
            <a:ext cx="2867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NEW PIPELINE:</a:t>
            </a:r>
            <a:endParaRPr lang="it-IT" sz="12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26" name="CasellaDiTesto 25"/>
          <p:cNvSpPr txBox="1"/>
          <p:nvPr/>
        </p:nvSpPr>
        <p:spPr>
          <a:xfrm>
            <a:off x="433633" y="3280847"/>
            <a:ext cx="1121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However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you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can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see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results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good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So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removed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from the pipeline!</a:t>
            </a:r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185741"/>
              </p:ext>
            </p:extLst>
          </p:nvPr>
        </p:nvGraphicFramePr>
        <p:xfrm>
          <a:off x="1547269" y="3949208"/>
          <a:ext cx="8987939" cy="229710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97587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</a:tblGrid>
              <a:tr h="244085">
                <a:tc rowSpan="2"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F1-SCORE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ACCURACY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PRECISION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AUC ROC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</a:tr>
              <a:tr h="24408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Decision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Tree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0.5400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0.5494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0.0275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0.5628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0.7466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0.0153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MN-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Bayes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0.7701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0.0380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0.7727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0.0378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0.7860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0.0388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0.8720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0.0213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LinearSVC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0.7870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0.0346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0.7877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0.0342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0.7926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0.8805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0.0193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LogisticRegression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0.7825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0.0387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0.7833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0.0384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0.7907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0.0399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0.8779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0.0216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Croce 12"/>
          <p:cNvSpPr/>
          <p:nvPr/>
        </p:nvSpPr>
        <p:spPr>
          <a:xfrm rot="18900000">
            <a:off x="5596602" y="2012689"/>
            <a:ext cx="1055244" cy="1029189"/>
          </a:xfrm>
          <a:prstGeom prst="plus">
            <a:avLst>
              <a:gd name="adj" fmla="val 40190"/>
            </a:avLst>
          </a:prstGeom>
          <a:solidFill>
            <a:srgbClr val="FF2B67"/>
          </a:solidFill>
          <a:ln>
            <a:solidFill>
              <a:srgbClr val="FF2B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317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888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CATEGORY CLASSIFIER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: ENSEMBLES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3" y="817140"/>
            <a:ext cx="10852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Here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reported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performance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some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ensemble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trying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an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9409" y="5642710"/>
            <a:ext cx="505241" cy="505241"/>
          </a:xfrm>
          <a:prstGeom prst="rect">
            <a:avLst/>
          </a:prstGeom>
        </p:spPr>
      </p:pic>
      <p:sp>
        <p:nvSpPr>
          <p:cNvPr id="22" name="CasellaDiTesto 21"/>
          <p:cNvSpPr txBox="1"/>
          <p:nvPr/>
        </p:nvSpPr>
        <p:spPr>
          <a:xfrm>
            <a:off x="1945584" y="5633721"/>
            <a:ext cx="899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tuned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GridSearch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algorithm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 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Folds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Cross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1153619" y="5455517"/>
            <a:ext cx="9884762" cy="894602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552312"/>
              </p:ext>
            </p:extLst>
          </p:nvPr>
        </p:nvGraphicFramePr>
        <p:xfrm>
          <a:off x="1602030" y="2310942"/>
          <a:ext cx="8987939" cy="229710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97587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</a:tblGrid>
              <a:tr h="244085">
                <a:tc rowSpan="2"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F1-SCORE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ACCURACY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PRECISION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AUC ROC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</a:tr>
              <a:tr h="24408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0.4473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0.0291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0.4460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0.0267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0.7771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0.0452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0.6845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0.0150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Random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0.6914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0.0376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0.6952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0.6992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0.0377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0.8285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0.0200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0.8020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0.8844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0.0179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0.8023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0.0291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0.8024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0.0292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0.8096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0.8888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0.0164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F365D">
                        <a:alpha val="47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0" name="Arco 9"/>
          <p:cNvSpPr/>
          <p:nvPr/>
        </p:nvSpPr>
        <p:spPr>
          <a:xfrm rot="20298458" flipV="1">
            <a:off x="10573758" y="3964713"/>
            <a:ext cx="872681" cy="430810"/>
          </a:xfrm>
          <a:prstGeom prst="arc">
            <a:avLst>
              <a:gd name="adj1" fmla="val 12573625"/>
              <a:gd name="adj2" fmla="val 1827322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/>
          <p:cNvSpPr txBox="1"/>
          <p:nvPr/>
        </p:nvSpPr>
        <p:spPr>
          <a:xfrm>
            <a:off x="10841992" y="3918217"/>
            <a:ext cx="115361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400" b="1" smtClean="0">
                <a:latin typeface="Turkeyface" charset="0"/>
                <a:ea typeface="Turkeyface" charset="0"/>
                <a:cs typeface="Turkeyface" charset="0"/>
              </a:rPr>
              <a:t>Best score</a:t>
            </a:r>
            <a:endParaRPr lang="it-IT" sz="1400" b="1" u="sng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86961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888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CATEGORY CLASSIFIER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: PAIRED T-TEST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3" y="817140"/>
            <a:ext cx="10852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single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run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enough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five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cross-</a:t>
            </a:r>
            <a:r>
              <a:rPr lang="it-IT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runs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for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all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the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previous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finally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t-test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on the </a:t>
            </a:r>
            <a:r>
              <a:rPr lang="it-IT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accuracy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score (</a:t>
            </a:r>
            <a:r>
              <a:rPr lang="it-IT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Weka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Experimenter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Tool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):</a:t>
            </a:r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734444"/>
              </p:ext>
            </p:extLst>
          </p:nvPr>
        </p:nvGraphicFramePr>
        <p:xfrm>
          <a:off x="669976" y="1823341"/>
          <a:ext cx="10852047" cy="3427392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64615"/>
                <a:gridCol w="1135929"/>
                <a:gridCol w="1135929"/>
                <a:gridCol w="1135929"/>
                <a:gridCol w="1135929"/>
                <a:gridCol w="1135929"/>
                <a:gridCol w="1135929"/>
                <a:gridCol w="1135929"/>
                <a:gridCol w="1135929"/>
              </a:tblGrid>
              <a:tr h="402216">
                <a:tc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LogReg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</a:t>
                      </a:r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. </a:t>
                      </a:r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Decision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Tree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0.53858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MN-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Bayes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0.78027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LinearSVC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bg1"/>
                          </a:solidFill>
                        </a:rPr>
                        <a:t>0.79857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LogisticRegression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bg1"/>
                          </a:solidFill>
                        </a:rPr>
                        <a:t>0.79162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bg1"/>
                          </a:solidFill>
                        </a:rPr>
                        <a:t>0.44304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Random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bg1"/>
                          </a:solidFill>
                        </a:rPr>
                        <a:t>0.69245 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bg1"/>
                          </a:solidFill>
                        </a:rPr>
                        <a:t>0.79484 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0.79865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0.53858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0.78027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0.79857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0.79162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*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0.44304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0.69245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0.79484 </a:t>
                      </a:r>
                      <a:r>
                        <a:rPr lang="fi-FI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A4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bg1"/>
                          </a:solidFill>
                        </a:rPr>
                        <a:t>0.79865 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365D">
                        <a:alpha val="77255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3" name="CasellaDiTesto 12"/>
          <p:cNvSpPr txBox="1"/>
          <p:nvPr/>
        </p:nvSpPr>
        <p:spPr>
          <a:xfrm>
            <a:off x="669972" y="5466125"/>
            <a:ext cx="346839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Confidence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0.05</a:t>
            </a:r>
          </a:p>
          <a:p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 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sz="1600" dirty="0" smtClean="0"/>
              <a:t>The </a:t>
            </a:r>
            <a:r>
              <a:rPr lang="it-IT" sz="1600" dirty="0" err="1"/>
              <a:t>results</a:t>
            </a:r>
            <a:r>
              <a:rPr lang="it-IT" sz="1600" dirty="0"/>
              <a:t> are </a:t>
            </a:r>
            <a:r>
              <a:rPr lang="it-IT" sz="1600" dirty="0" err="1"/>
              <a:t>statistically</a:t>
            </a:r>
            <a:r>
              <a:rPr lang="it-IT" sz="1600" dirty="0"/>
              <a:t> </a:t>
            </a:r>
            <a:r>
              <a:rPr lang="it-IT" sz="1600" dirty="0" err="1" smtClean="0"/>
              <a:t>better</a:t>
            </a:r>
            <a:endParaRPr lang="it-IT" sz="1600" dirty="0" smtClean="0"/>
          </a:p>
          <a:p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* 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sz="1600" dirty="0" smtClean="0"/>
              <a:t>The </a:t>
            </a:r>
            <a:r>
              <a:rPr lang="it-IT" sz="1600" dirty="0" err="1"/>
              <a:t>results</a:t>
            </a:r>
            <a:r>
              <a:rPr lang="it-IT" sz="1600" dirty="0"/>
              <a:t> are </a:t>
            </a:r>
            <a:r>
              <a:rPr lang="it-IT" sz="1600" dirty="0" err="1"/>
              <a:t>statistically</a:t>
            </a:r>
            <a:r>
              <a:rPr lang="it-IT" sz="1600" dirty="0"/>
              <a:t> </a:t>
            </a:r>
            <a:r>
              <a:rPr lang="it-IT" sz="1600" dirty="0" err="1" smtClean="0"/>
              <a:t>worse</a:t>
            </a:r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Arco 5"/>
          <p:cNvSpPr/>
          <p:nvPr/>
        </p:nvSpPr>
        <p:spPr>
          <a:xfrm rot="15395860" flipH="1" flipV="1">
            <a:off x="11298983" y="4964376"/>
            <a:ext cx="401378" cy="798024"/>
          </a:xfrm>
          <a:prstGeom prst="arc">
            <a:avLst>
              <a:gd name="adj1" fmla="val 12573625"/>
              <a:gd name="adj2" fmla="val 1827322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/>
          <p:cNvSpPr txBox="1"/>
          <p:nvPr/>
        </p:nvSpPr>
        <p:spPr>
          <a:xfrm>
            <a:off x="10763635" y="5362430"/>
            <a:ext cx="1153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Best </a:t>
            </a:r>
          </a:p>
          <a:p>
            <a:pPr algn="ctr">
              <a:lnSpc>
                <a:spcPct val="150000"/>
              </a:lnSpc>
            </a:pP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Classifier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!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16697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2" y="282805"/>
            <a:ext cx="10840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CATEGORY 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CLASSIFIER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488394" y="817140"/>
            <a:ext cx="11002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 the end the best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Bagging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chosen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should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Here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shown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confusion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matrix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 some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parameters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1984" y="3652707"/>
            <a:ext cx="505241" cy="505241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7359306" y="3636869"/>
            <a:ext cx="36983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chosen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has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 80%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accuracy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this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good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</a:p>
          <a:p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Indeed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could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be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better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however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predicting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an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 easy task (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even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for a human), so in the end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can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say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sz="14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fair </a:t>
            </a:r>
            <a:r>
              <a:rPr lang="it-IT" sz="1400" b="1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enough</a:t>
            </a:r>
            <a:r>
              <a:rPr lang="it-IT" sz="1400" b="1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Rettangolo arrotondato 7"/>
          <p:cNvSpPr/>
          <p:nvPr/>
        </p:nvSpPr>
        <p:spPr>
          <a:xfrm>
            <a:off x="6586194" y="3465513"/>
            <a:ext cx="4801386" cy="1727709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/>
          <p:cNvSpPr txBox="1"/>
          <p:nvPr/>
        </p:nvSpPr>
        <p:spPr>
          <a:xfrm>
            <a:off x="6586194" y="2073798"/>
            <a:ext cx="25703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 smtClean="0">
                <a:latin typeface="Menlo" charset="0"/>
                <a:ea typeface="Menlo" charset="0"/>
                <a:cs typeface="Menlo" charset="0"/>
              </a:rPr>
              <a:t>parameters</a:t>
            </a:r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 {</a:t>
            </a:r>
          </a:p>
          <a:p>
            <a:r>
              <a:rPr lang="it-IT" sz="1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it-IT" sz="1400" dirty="0" smtClean="0">
                <a:solidFill>
                  <a:srgbClr val="66A656"/>
                </a:solidFill>
                <a:latin typeface="Menlo" charset="0"/>
                <a:ea typeface="Menlo" charset="0"/>
                <a:cs typeface="Menlo" charset="0"/>
              </a:rPr>
              <a:t>'base'</a:t>
            </a:r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it-IT" sz="1400" b="1" dirty="0" err="1" smtClean="0">
                <a:solidFill>
                  <a:srgbClr val="2682FF"/>
                </a:solidFill>
                <a:latin typeface="Menlo" charset="0"/>
                <a:ea typeface="Menlo" charset="0"/>
                <a:cs typeface="Menlo" charset="0"/>
              </a:rPr>
              <a:t>LinearSVC</a:t>
            </a:r>
            <a:r>
              <a:rPr lang="it-IT" sz="1400" dirty="0" smtClean="0">
                <a:solidFill>
                  <a:srgbClr val="2682FF"/>
                </a:solidFill>
                <a:latin typeface="Menlo" charset="0"/>
                <a:ea typeface="Menlo" charset="0"/>
                <a:cs typeface="Menlo" charset="0"/>
              </a:rPr>
              <a:t>()</a:t>
            </a:r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it-IT" sz="1400" dirty="0" smtClean="0">
                <a:solidFill>
                  <a:srgbClr val="66A656"/>
                </a:solidFill>
                <a:latin typeface="Menlo" charset="0"/>
                <a:ea typeface="Menlo" charset="0"/>
                <a:cs typeface="Menlo" charset="0"/>
              </a:rPr>
              <a:t>'</a:t>
            </a:r>
            <a:r>
              <a:rPr lang="it-IT" sz="1400" dirty="0" err="1" smtClean="0">
                <a:solidFill>
                  <a:srgbClr val="66A656"/>
                </a:solidFill>
                <a:latin typeface="Menlo" charset="0"/>
                <a:ea typeface="Menlo" charset="0"/>
                <a:cs typeface="Menlo" charset="0"/>
              </a:rPr>
              <a:t>n_estimators</a:t>
            </a:r>
            <a:r>
              <a:rPr lang="it-IT" sz="1400" dirty="0" smtClean="0">
                <a:solidFill>
                  <a:srgbClr val="66A656"/>
                </a:solidFill>
                <a:latin typeface="Menlo" charset="0"/>
                <a:ea typeface="Menlo" charset="0"/>
                <a:cs typeface="Menlo" charset="0"/>
              </a:rPr>
              <a:t>'</a:t>
            </a:r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it-IT" sz="1400" b="1" dirty="0" smtClean="0">
                <a:solidFill>
                  <a:srgbClr val="E51187"/>
                </a:solidFill>
                <a:latin typeface="Menlo" charset="0"/>
                <a:ea typeface="Menlo" charset="0"/>
                <a:cs typeface="Menlo" charset="0"/>
              </a:rPr>
              <a:t>100</a:t>
            </a:r>
            <a:endParaRPr lang="it-IT" sz="1400" b="1" dirty="0">
              <a:solidFill>
                <a:srgbClr val="E51187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it-IT" sz="1400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it-IT" sz="1400" dirty="0">
              <a:latin typeface="Menlo" charset="0"/>
              <a:ea typeface="Menlo" charset="0"/>
              <a:cs typeface="Menlo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26" y="1463471"/>
            <a:ext cx="5747430" cy="468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5758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LIKABILITY CLASSIFIER: BASE ESTIMATORS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4" y="817140"/>
            <a:ext cx="10549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Here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reported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performance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some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simple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trying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likability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an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9410" y="5516940"/>
            <a:ext cx="505241" cy="505241"/>
          </a:xfrm>
          <a:prstGeom prst="rect">
            <a:avLst/>
          </a:prstGeom>
        </p:spPr>
      </p:pic>
      <p:sp>
        <p:nvSpPr>
          <p:cNvPr id="22" name="CasellaDiTesto 21"/>
          <p:cNvSpPr txBox="1"/>
          <p:nvPr/>
        </p:nvSpPr>
        <p:spPr>
          <a:xfrm>
            <a:off x="1945585" y="5507951"/>
            <a:ext cx="899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tuned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GridSearch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algorithm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 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Folds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Cross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1153620" y="5329747"/>
            <a:ext cx="9884762" cy="894602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5187672"/>
              </p:ext>
            </p:extLst>
          </p:nvPr>
        </p:nvGraphicFramePr>
        <p:xfrm>
          <a:off x="1602031" y="2248057"/>
          <a:ext cx="8987939" cy="229710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97587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</a:tblGrid>
              <a:tr h="244085">
                <a:tc rowSpan="2"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F1-SCORE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ACCURACY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PRECISION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AUC</a:t>
                      </a:r>
                      <a:r>
                        <a:rPr lang="it-IT" sz="1400" b="0" i="0" baseline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ROC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</a:tr>
              <a:tr h="24408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Decision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Tree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0.7145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0.0366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0.7147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0.0365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0.7154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0.0365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0.7146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0.0365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MN-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Bayes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0.8607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0.0244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0.8615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0.0241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0.0242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0.8605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0.0242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LinearSVC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0.8715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0.0334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0.8716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0.0334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0.8720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0.0338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0.8717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0.0333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LogisticRegression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0.8725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0.8726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0.8739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0.8726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F365D">
                        <a:alpha val="47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7" name="Arco 26"/>
          <p:cNvSpPr/>
          <p:nvPr/>
        </p:nvSpPr>
        <p:spPr>
          <a:xfrm rot="20473361" flipV="1">
            <a:off x="10522125" y="3975500"/>
            <a:ext cx="620882" cy="310595"/>
          </a:xfrm>
          <a:prstGeom prst="arc">
            <a:avLst>
              <a:gd name="adj1" fmla="val 12573625"/>
              <a:gd name="adj2" fmla="val 21580343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/>
          <p:cNvSpPr txBox="1"/>
          <p:nvPr/>
        </p:nvSpPr>
        <p:spPr>
          <a:xfrm>
            <a:off x="10717382" y="3716976"/>
            <a:ext cx="1245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Best score!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4368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888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LIKABILITY 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CLASSIFIER: ENSEMBLES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4" y="817140"/>
            <a:ext cx="10861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Here are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reported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scores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performance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some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ensemble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trying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to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an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19" name="Immagine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49409" y="5642710"/>
            <a:ext cx="505241" cy="505241"/>
          </a:xfrm>
          <a:prstGeom prst="rect">
            <a:avLst/>
          </a:prstGeom>
        </p:spPr>
      </p:pic>
      <p:sp>
        <p:nvSpPr>
          <p:cNvPr id="22" name="CasellaDiTesto 21"/>
          <p:cNvSpPr txBox="1"/>
          <p:nvPr/>
        </p:nvSpPr>
        <p:spPr>
          <a:xfrm>
            <a:off x="1945584" y="5633721"/>
            <a:ext cx="8998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following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tuned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GridSearch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algorithm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 The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10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Folds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Cross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ttangolo arrotondato 25"/>
          <p:cNvSpPr/>
          <p:nvPr/>
        </p:nvSpPr>
        <p:spPr>
          <a:xfrm>
            <a:off x="1153619" y="5455517"/>
            <a:ext cx="9884762" cy="894602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342638"/>
              </p:ext>
            </p:extLst>
          </p:nvPr>
        </p:nvGraphicFramePr>
        <p:xfrm>
          <a:off x="1269418" y="2214487"/>
          <a:ext cx="8987939" cy="229710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97587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  <a:gridCol w="898794"/>
              </a:tblGrid>
              <a:tr h="244085">
                <a:tc rowSpan="2"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F1-SCORE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ACCURACY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PRECISION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4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AUC ROC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118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solidFill>
                      <a:srgbClr val="FF365D"/>
                    </a:solidFill>
                  </a:tcPr>
                </a:tc>
              </a:tr>
              <a:tr h="244085">
                <a:tc v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MEAN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STD DEV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0.3246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0.0025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0.0023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0.2422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0.0022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0.5000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0.0001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Random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0.7976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0.0312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0.7996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0.0302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0.8087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0.0271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0.7982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0.0306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0.8698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0.8717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0.8694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F365D">
                        <a:alpha val="4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0.0355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F365D">
                        <a:alpha val="46000"/>
                      </a:srgbClr>
                    </a:solidFill>
                  </a:tcPr>
                </a:tc>
              </a:tr>
              <a:tr h="429496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</a:t>
                      </a:r>
                      <a:r>
                        <a:rPr lang="it-IT" sz="1200" b="1" i="0" baseline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0.8669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0.0286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0.8690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0.0287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0.0285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0" name="Arco 9"/>
          <p:cNvSpPr/>
          <p:nvPr/>
        </p:nvSpPr>
        <p:spPr>
          <a:xfrm rot="20473361" flipV="1">
            <a:off x="10198938" y="3513587"/>
            <a:ext cx="620882" cy="310595"/>
          </a:xfrm>
          <a:prstGeom prst="arc">
            <a:avLst>
              <a:gd name="adj1" fmla="val 12573625"/>
              <a:gd name="adj2" fmla="val 1827322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/>
          <p:cNvSpPr txBox="1"/>
          <p:nvPr/>
        </p:nvSpPr>
        <p:spPr>
          <a:xfrm>
            <a:off x="10705769" y="3406427"/>
            <a:ext cx="115361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400" b="1" smtClean="0">
                <a:latin typeface="Turkeyface" charset="0"/>
                <a:ea typeface="Turkeyface" charset="0"/>
                <a:cs typeface="Turkeyface" charset="0"/>
              </a:rPr>
              <a:t>Best score</a:t>
            </a:r>
            <a:endParaRPr lang="it-IT" sz="1400" b="1" u="sng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90501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888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LIKABILITY CLASSIFIER: PAIRED T-TEST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25" name="CasellaDiTesto 24"/>
          <p:cNvSpPr txBox="1"/>
          <p:nvPr/>
        </p:nvSpPr>
        <p:spPr>
          <a:xfrm>
            <a:off x="488393" y="817140"/>
            <a:ext cx="10852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Again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a single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run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enough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five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cross-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validation</a:t>
            </a:r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runs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were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for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previous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finally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t-test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performed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on the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accuracy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score (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using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Weka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Experimenter</a:t>
            </a:r>
            <a:r>
              <a:rPr lang="it-IT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i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Tool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):</a:t>
            </a:r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11663"/>
              </p:ext>
            </p:extLst>
          </p:nvPr>
        </p:nvGraphicFramePr>
        <p:xfrm>
          <a:off x="669976" y="1823341"/>
          <a:ext cx="10852047" cy="3427392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64615"/>
                <a:gridCol w="1135929"/>
                <a:gridCol w="1135929"/>
                <a:gridCol w="1135929"/>
                <a:gridCol w="1135929"/>
                <a:gridCol w="1135929"/>
                <a:gridCol w="1135929"/>
                <a:gridCol w="1135929"/>
                <a:gridCol w="1135929"/>
              </a:tblGrid>
              <a:tr h="402216">
                <a:tc>
                  <a:txBody>
                    <a:bodyPr/>
                    <a:lstStyle/>
                    <a:p>
                      <a:pPr algn="ctr"/>
                      <a:r>
                        <a:rPr lang="it-IT" sz="1600" b="0" i="0" dirty="0" smtClean="0"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CLASSIFIER</a:t>
                      </a:r>
                      <a:endParaRPr lang="it-IT" sz="1400" b="0" i="0" dirty="0"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36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LogReg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</a:t>
                      </a:r>
                      <a:r>
                        <a:rPr lang="it-IT" sz="1200" b="0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. </a:t>
                      </a:r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b="0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0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C4.5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Decision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Tree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0.71725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MN-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Bayes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0.86503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LinearSVC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0.86963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LogisticRegression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bg1"/>
                          </a:solidFill>
                        </a:rPr>
                        <a:t>0.86853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MNB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AdaBoost</a:t>
                      </a:r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 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0.49214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Random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Forest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solidFill>
                            <a:schemeClr val="bg1"/>
                          </a:solidFill>
                        </a:rPr>
                        <a:t>0.80462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Voting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 </a:t>
                      </a:r>
                      <a:r>
                        <a:rPr lang="is-IS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1" dirty="0" smtClean="0">
                          <a:solidFill>
                            <a:schemeClr val="bg1"/>
                          </a:solidFill>
                        </a:rPr>
                        <a:t>0.86632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0.86724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2F2F2"/>
                    </a:solidFill>
                  </a:tcPr>
                </a:tc>
              </a:tr>
              <a:tr h="378147">
                <a:tc>
                  <a:txBody>
                    <a:bodyPr/>
                    <a:lstStyle/>
                    <a:p>
                      <a:pPr algn="ctr"/>
                      <a:r>
                        <a:rPr lang="it-IT" sz="1200" b="1" i="0" dirty="0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SVC + </a:t>
                      </a:r>
                      <a:r>
                        <a:rPr lang="it-IT" sz="1200" b="1" i="0" dirty="0" err="1" smtClean="0">
                          <a:solidFill>
                            <a:schemeClr val="bg1"/>
                          </a:solidFill>
                          <a:latin typeface="Futura Hv BT Heavy" charset="0"/>
                          <a:ea typeface="Futura Hv BT Heavy" charset="0"/>
                          <a:cs typeface="Futura Hv BT Heavy" charset="0"/>
                        </a:rPr>
                        <a:t>Bagging</a:t>
                      </a:r>
                      <a:endParaRPr lang="it-IT" sz="1200" b="1" i="0" dirty="0">
                        <a:solidFill>
                          <a:schemeClr val="bg1"/>
                        </a:solidFill>
                        <a:latin typeface="Futura Hv BT Heavy" charset="0"/>
                        <a:ea typeface="Futura Hv BT Heavy" charset="0"/>
                        <a:cs typeface="Futura Hv BT Heavy" charset="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0.71725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0.86503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0.86963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0.86853</a:t>
                      </a: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0.49214 </a:t>
                      </a:r>
                      <a:r>
                        <a:rPr lang="nb-NO" sz="12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*</a:t>
                      </a:r>
                      <a:endParaRPr lang="it-IT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0.80462 *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0.86632</a:t>
                      </a:r>
                      <a:endParaRPr lang="it-IT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200" b="1" dirty="0" smtClean="0">
                          <a:solidFill>
                            <a:schemeClr val="bg1"/>
                          </a:solidFill>
                        </a:rPr>
                        <a:t>0.86724</a:t>
                      </a:r>
                      <a:endParaRPr lang="it-IT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 anchorCtr="1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7F7F7F"/>
                    </a:solidFill>
                  </a:tcPr>
                </a:tc>
              </a:tr>
            </a:tbl>
          </a:graphicData>
        </a:graphic>
      </p:graphicFrame>
      <p:sp>
        <p:nvSpPr>
          <p:cNvPr id="13" name="CasellaDiTesto 12"/>
          <p:cNvSpPr txBox="1"/>
          <p:nvPr/>
        </p:nvSpPr>
        <p:spPr>
          <a:xfrm>
            <a:off x="669972" y="5466125"/>
            <a:ext cx="346839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Confidence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0.05</a:t>
            </a:r>
          </a:p>
          <a:p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 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sz="1600" dirty="0" smtClean="0"/>
              <a:t>The </a:t>
            </a:r>
            <a:r>
              <a:rPr lang="it-IT" sz="1600" dirty="0" err="1"/>
              <a:t>results</a:t>
            </a:r>
            <a:r>
              <a:rPr lang="it-IT" sz="1600" dirty="0"/>
              <a:t> are </a:t>
            </a:r>
            <a:r>
              <a:rPr lang="it-IT" sz="1600" dirty="0" err="1"/>
              <a:t>statistically</a:t>
            </a:r>
            <a:r>
              <a:rPr lang="it-IT" sz="1600" dirty="0"/>
              <a:t> </a:t>
            </a:r>
            <a:r>
              <a:rPr lang="it-IT" sz="1600" dirty="0" err="1" smtClean="0"/>
              <a:t>better</a:t>
            </a:r>
            <a:endParaRPr lang="it-IT" sz="1600" dirty="0" smtClean="0"/>
          </a:p>
          <a:p>
            <a:r>
              <a:rPr lang="it-IT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* </a:t>
            </a:r>
            <a:r>
              <a:rPr lang="it-IT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it-IT" sz="1600" dirty="0" smtClean="0"/>
              <a:t>The </a:t>
            </a:r>
            <a:r>
              <a:rPr lang="it-IT" sz="1600" dirty="0" err="1"/>
              <a:t>results</a:t>
            </a:r>
            <a:r>
              <a:rPr lang="it-IT" sz="1600" dirty="0"/>
              <a:t> are </a:t>
            </a:r>
            <a:r>
              <a:rPr lang="it-IT" sz="1600" dirty="0" err="1"/>
              <a:t>statistically</a:t>
            </a:r>
            <a:r>
              <a:rPr lang="it-IT" sz="1600" dirty="0"/>
              <a:t> </a:t>
            </a:r>
            <a:r>
              <a:rPr lang="it-IT" sz="1600" dirty="0" err="1" smtClean="0"/>
              <a:t>worse</a:t>
            </a:r>
            <a:endParaRPr lang="it-IT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022968" y="5466125"/>
            <a:ext cx="439466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As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you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can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see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in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this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case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there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is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no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clear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winner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!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BaggingClassifier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is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still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pretty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strong, </a:t>
            </a:r>
          </a:p>
          <a:p>
            <a:pPr algn="ctr">
              <a:lnSpc>
                <a:spcPct val="150000"/>
              </a:lnSpc>
            </a:pP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and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LogReg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too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!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98326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2" y="282805"/>
            <a:ext cx="10840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LIKABILITY CLASSIFIER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488394" y="817140"/>
            <a:ext cx="11002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LogisticRegression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chosen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classifier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should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predict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likability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 Here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shown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its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confusion</a:t>
            </a:r>
            <a:r>
              <a:rPr lang="it-IT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matrix</a:t>
            </a:r>
            <a:r>
              <a:rPr lang="it-IT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343" y="2225823"/>
            <a:ext cx="3696119" cy="2690256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335"/>
                    </a14:imgEffect>
                    <a14:imgEffect>
                      <a14:saturation sat="363000"/>
                    </a14:imgEffect>
                    <a14:imgEffect>
                      <a14:brightnessContrast bright="23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0581" y="3129449"/>
            <a:ext cx="505241" cy="505241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>
            <a:off x="7217903" y="3113611"/>
            <a:ext cx="36983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Please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notice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this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result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achieved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under the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assumption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that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the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category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of the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article</a:t>
            </a:r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was</a:t>
            </a:r>
            <a:r>
              <a:rPr lang="it-IT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correctly</a:t>
            </a:r>
            <a:r>
              <a:rPr lang="it-IT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it-IT" sz="14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predicted</a:t>
            </a:r>
            <a:r>
              <a:rPr lang="it-IT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!</a:t>
            </a:r>
            <a:endParaRPr lang="it-IT" sz="1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ttangolo arrotondato 10"/>
          <p:cNvSpPr/>
          <p:nvPr/>
        </p:nvSpPr>
        <p:spPr>
          <a:xfrm>
            <a:off x="6444791" y="2942255"/>
            <a:ext cx="4801386" cy="1120698"/>
          </a:xfrm>
          <a:prstGeom prst="roundRect">
            <a:avLst/>
          </a:prstGeom>
          <a:noFill/>
          <a:ln w="22225">
            <a:solidFill>
              <a:srgbClr val="FF365D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415316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667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6390993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667464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559329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486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8398032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10286762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3019571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531001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6393678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39" name="Immagine 38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74" y="2799512"/>
            <a:ext cx="681389" cy="636140"/>
          </a:xfrm>
          <a:prstGeom prst="rect">
            <a:avLst/>
          </a:prstGeom>
        </p:spPr>
      </p:pic>
      <p:sp>
        <p:nvSpPr>
          <p:cNvPr id="40" name="Rettangolo arrotondato 39"/>
          <p:cNvSpPr/>
          <p:nvPr/>
        </p:nvSpPr>
        <p:spPr>
          <a:xfrm>
            <a:off x="884410" y="2319294"/>
            <a:ext cx="1451953" cy="2577093"/>
          </a:xfrm>
          <a:prstGeom prst="roundRect">
            <a:avLst>
              <a:gd name="adj" fmla="val 5630"/>
            </a:avLst>
          </a:prstGeom>
          <a:noFill/>
          <a:ln w="38100" cmpd="sng">
            <a:solidFill>
              <a:srgbClr val="FF66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CasellaDiTesto 42"/>
          <p:cNvSpPr txBox="1"/>
          <p:nvPr/>
        </p:nvSpPr>
        <p:spPr>
          <a:xfrm>
            <a:off x="1498984" y="4090202"/>
            <a:ext cx="746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smtClean="0">
                <a:solidFill>
                  <a:srgbClr val="FF6600"/>
                </a:solidFill>
                <a:latin typeface="Futura Hv BT Heavy" charset="0"/>
                <a:ea typeface="Futura Hv BT Heavy" charset="0"/>
                <a:cs typeface="Futura Hv BT Heavy" charset="0"/>
              </a:rPr>
              <a:t>RSS FEEDS</a:t>
            </a:r>
            <a:endParaRPr lang="it-IT" sz="1400" b="1" dirty="0">
              <a:solidFill>
                <a:srgbClr val="FF6600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2" name="Immagine 61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242" y="2952660"/>
            <a:ext cx="681389" cy="636140"/>
          </a:xfrm>
          <a:prstGeom prst="rect">
            <a:avLst/>
          </a:prstGeom>
        </p:spPr>
      </p:pic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761" y="3122501"/>
            <a:ext cx="681389" cy="636140"/>
          </a:xfrm>
          <a:prstGeom prst="rect">
            <a:avLst/>
          </a:prstGeom>
        </p:spPr>
      </p:pic>
      <p:pic>
        <p:nvPicPr>
          <p:cNvPr id="44" name="Immagine 43" descr="rss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52" y="4139080"/>
            <a:ext cx="420033" cy="421184"/>
          </a:xfrm>
          <a:prstGeom prst="rect">
            <a:avLst/>
          </a:prstGeom>
        </p:spPr>
      </p:pic>
      <p:sp>
        <p:nvSpPr>
          <p:cNvPr id="2" name="CasellaDiTesto 1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1 </a:t>
            </a:r>
            <a:r>
              <a:rPr lang="it-IT" b="1" dirty="0" smtClean="0"/>
              <a:t> The </a:t>
            </a:r>
            <a:r>
              <a:rPr lang="it-IT" b="1" dirty="0" err="1" smtClean="0"/>
              <a:t>articles</a:t>
            </a:r>
            <a:r>
              <a:rPr lang="it-IT" b="1" dirty="0" smtClean="0"/>
              <a:t> are </a:t>
            </a:r>
            <a:r>
              <a:rPr lang="it-IT" b="1" dirty="0" err="1" smtClean="0"/>
              <a:t>downloaded</a:t>
            </a:r>
            <a:r>
              <a:rPr lang="it-IT" b="1" dirty="0" smtClean="0"/>
              <a:t> from the RSS </a:t>
            </a:r>
            <a:r>
              <a:rPr lang="it-IT" b="1" dirty="0" err="1" smtClean="0"/>
              <a:t>Feeds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50835213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2" y="282805"/>
            <a:ext cx="10840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</a:t>
            </a:r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WEB APPLICATION: A SCREENSHOT OF THE NEWSFEED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752" y="1133628"/>
            <a:ext cx="5097861" cy="5306469"/>
          </a:xfrm>
          <a:prstGeom prst="rect">
            <a:avLst/>
          </a:prstGeom>
          <a:ln w="19050">
            <a:solidFill>
              <a:schemeClr val="bg1"/>
            </a:solidFill>
          </a:ln>
          <a:effectLst>
            <a:outerShdw blurRad="177800" dist="38100" sx="102000" sy="102000" algn="ctr" rotWithShape="0">
              <a:prstClr val="black">
                <a:alpha val="17000"/>
              </a:prstClr>
            </a:outerShdw>
          </a:effectLst>
        </p:spPr>
      </p:pic>
      <p:sp>
        <p:nvSpPr>
          <p:cNvPr id="12" name="Arco 11"/>
          <p:cNvSpPr/>
          <p:nvPr/>
        </p:nvSpPr>
        <p:spPr>
          <a:xfrm rot="14568966">
            <a:off x="2716215" y="831693"/>
            <a:ext cx="1395792" cy="1738122"/>
          </a:xfrm>
          <a:prstGeom prst="arc">
            <a:avLst>
              <a:gd name="adj1" fmla="val 10740239"/>
              <a:gd name="adj2" fmla="val 15896872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/>
          <p:cNvSpPr txBox="1"/>
          <p:nvPr/>
        </p:nvSpPr>
        <p:spPr>
          <a:xfrm>
            <a:off x="2061605" y="1822769"/>
            <a:ext cx="1579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Personalized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feed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sp>
        <p:nvSpPr>
          <p:cNvPr id="14" name="Arco 13"/>
          <p:cNvSpPr/>
          <p:nvPr/>
        </p:nvSpPr>
        <p:spPr>
          <a:xfrm rot="14568966">
            <a:off x="3444045" y="2278674"/>
            <a:ext cx="1394333" cy="1738122"/>
          </a:xfrm>
          <a:prstGeom prst="arc">
            <a:avLst>
              <a:gd name="adj1" fmla="val 10740239"/>
              <a:gd name="adj2" fmla="val 15896872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/>
          <p:cNvSpPr txBox="1"/>
          <p:nvPr/>
        </p:nvSpPr>
        <p:spPr>
          <a:xfrm>
            <a:off x="2540659" y="3287870"/>
            <a:ext cx="1685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Predicted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category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cxnSp>
        <p:nvCxnSpPr>
          <p:cNvPr id="7" name="Connettore 1 6"/>
          <p:cNvCxnSpPr/>
          <p:nvPr/>
        </p:nvCxnSpPr>
        <p:spPr>
          <a:xfrm>
            <a:off x="4308049" y="3687348"/>
            <a:ext cx="584462" cy="0"/>
          </a:xfrm>
          <a:prstGeom prst="line">
            <a:avLst/>
          </a:prstGeom>
          <a:ln w="88900">
            <a:solidFill>
              <a:srgbClr val="FFFF00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co 15"/>
          <p:cNvSpPr/>
          <p:nvPr/>
        </p:nvSpPr>
        <p:spPr>
          <a:xfrm rot="14568966">
            <a:off x="3794040" y="2775843"/>
            <a:ext cx="2654275" cy="4438721"/>
          </a:xfrm>
          <a:prstGeom prst="arc">
            <a:avLst>
              <a:gd name="adj1" fmla="val 10740239"/>
              <a:gd name="adj2" fmla="val 16433220"/>
            </a:avLst>
          </a:prstGeom>
          <a:ln w="22225" cap="rnd">
            <a:solidFill>
              <a:schemeClr val="tx1">
                <a:lumMod val="75000"/>
                <a:lumOff val="25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/>
          <p:cNvSpPr txBox="1"/>
          <p:nvPr/>
        </p:nvSpPr>
        <p:spPr>
          <a:xfrm>
            <a:off x="1995617" y="5500267"/>
            <a:ext cx="2438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Maybe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 an </a:t>
            </a:r>
            <a:r>
              <a:rPr lang="it-IT" sz="1400" b="1" dirty="0" err="1" smtClean="0">
                <a:latin typeface="Turkeyface" charset="0"/>
                <a:ea typeface="Turkeyface" charset="0"/>
                <a:cs typeface="Turkeyface" charset="0"/>
              </a:rPr>
              <a:t>error</a:t>
            </a:r>
            <a:r>
              <a:rPr lang="it-IT" sz="1400" b="1" dirty="0" smtClean="0">
                <a:latin typeface="Turkeyface" charset="0"/>
                <a:ea typeface="Turkeyface" charset="0"/>
                <a:cs typeface="Turkeyface" charset="0"/>
              </a:rPr>
              <a:t>?</a:t>
            </a:r>
            <a:endParaRPr lang="it-IT" sz="1400" b="1" dirty="0">
              <a:latin typeface="Turkeyface" charset="0"/>
              <a:ea typeface="Turkeyface" charset="0"/>
              <a:cs typeface="Turkeyface" charset="0"/>
            </a:endParaRPr>
          </a:p>
        </p:txBody>
      </p:sp>
      <p:cxnSp>
        <p:nvCxnSpPr>
          <p:cNvPr id="18" name="Connettore 1 17"/>
          <p:cNvCxnSpPr/>
          <p:nvPr/>
        </p:nvCxnSpPr>
        <p:spPr>
          <a:xfrm>
            <a:off x="5704788" y="6121206"/>
            <a:ext cx="584462" cy="0"/>
          </a:xfrm>
          <a:prstGeom prst="line">
            <a:avLst/>
          </a:prstGeom>
          <a:ln w="88900">
            <a:solidFill>
              <a:srgbClr val="FFFF00">
                <a:alpha val="2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67983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2B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" y="2757627"/>
            <a:ext cx="1219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b="1" dirty="0" smtClean="0">
                <a:solidFill>
                  <a:schemeClr val="bg1"/>
                </a:solidFill>
              </a:rPr>
              <a:t>THANK YOU</a:t>
            </a:r>
          </a:p>
          <a:p>
            <a:pPr algn="ctr"/>
            <a:r>
              <a:rPr lang="mr-IN" sz="2400" dirty="0" smtClean="0">
                <a:solidFill>
                  <a:schemeClr val="bg1"/>
                </a:solidFill>
              </a:rPr>
              <a:t>…</a:t>
            </a:r>
            <a:r>
              <a:rPr lang="it-IT" sz="2400" dirty="0" smtClean="0">
                <a:solidFill>
                  <a:schemeClr val="bg1"/>
                </a:solidFill>
              </a:rPr>
              <a:t> </a:t>
            </a:r>
            <a:r>
              <a:rPr lang="it-IT" sz="2400" dirty="0" err="1" smtClean="0">
                <a:solidFill>
                  <a:schemeClr val="bg1"/>
                </a:solidFill>
              </a:rPr>
              <a:t>any</a:t>
            </a:r>
            <a:r>
              <a:rPr lang="it-IT" sz="2400" dirty="0" smtClean="0">
                <a:solidFill>
                  <a:schemeClr val="bg1"/>
                </a:solidFill>
              </a:rPr>
              <a:t> </a:t>
            </a:r>
            <a:r>
              <a:rPr lang="it-IT" sz="2400" dirty="0" err="1" smtClean="0">
                <a:solidFill>
                  <a:schemeClr val="bg1"/>
                </a:solidFill>
              </a:rPr>
              <a:t>questions</a:t>
            </a:r>
            <a:r>
              <a:rPr lang="it-IT" sz="2400" dirty="0" smtClean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74133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4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0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1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6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3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09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39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48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78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5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39" name="Immagine 38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228" y="3298912"/>
            <a:ext cx="681389" cy="636140"/>
          </a:xfrm>
          <a:prstGeom prst="rect">
            <a:avLst/>
          </a:prstGeom>
        </p:spPr>
      </p:pic>
      <p:pic>
        <p:nvPicPr>
          <p:cNvPr id="62" name="Immagine 61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196" y="3452060"/>
            <a:ext cx="681389" cy="636140"/>
          </a:xfrm>
          <a:prstGeom prst="rect">
            <a:avLst/>
          </a:prstGeom>
        </p:spPr>
      </p:pic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715" y="3621901"/>
            <a:ext cx="681389" cy="636140"/>
          </a:xfrm>
          <a:prstGeom prst="rect">
            <a:avLst/>
          </a:prstGeom>
        </p:spPr>
      </p:pic>
      <p:sp>
        <p:nvSpPr>
          <p:cNvPr id="20" name="CasellaDiTesto 19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2 </a:t>
            </a:r>
            <a:r>
              <a:rPr lang="it-IT" b="1" dirty="0" smtClean="0"/>
              <a:t> The </a:t>
            </a:r>
            <a:r>
              <a:rPr lang="it-IT" b="1" dirty="0" err="1" smtClean="0"/>
              <a:t>articles</a:t>
            </a:r>
            <a:r>
              <a:rPr lang="it-IT" b="1" dirty="0" smtClean="0"/>
              <a:t> are </a:t>
            </a:r>
            <a:r>
              <a:rPr lang="it-IT" b="1" dirty="0" err="1" smtClean="0"/>
              <a:t>parsed</a:t>
            </a:r>
            <a:r>
              <a:rPr lang="it-IT" b="1" dirty="0" smtClean="0"/>
              <a:t> by a </a:t>
            </a:r>
            <a:r>
              <a:rPr lang="it-IT" b="1" dirty="0" err="1" smtClean="0"/>
              <a:t>Python</a:t>
            </a:r>
            <a:r>
              <a:rPr lang="it-IT" b="1" dirty="0" smtClean="0"/>
              <a:t> Script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76463801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7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3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4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9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6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12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42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51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81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8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39" name="Immagine 38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967" y="3369800"/>
            <a:ext cx="325017" cy="303434"/>
          </a:xfrm>
          <a:prstGeom prst="rect">
            <a:avLst/>
          </a:prstGeom>
        </p:spPr>
      </p:pic>
      <p:pic>
        <p:nvPicPr>
          <p:cNvPr id="62" name="Immagine 61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935" y="3522948"/>
            <a:ext cx="325017" cy="303434"/>
          </a:xfrm>
          <a:prstGeom prst="rect">
            <a:avLst/>
          </a:prstGeom>
        </p:spPr>
      </p:pic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54" y="3692789"/>
            <a:ext cx="325017" cy="303434"/>
          </a:xfrm>
          <a:prstGeom prst="rect">
            <a:avLst/>
          </a:prstGeom>
        </p:spPr>
      </p:pic>
      <p:sp>
        <p:nvSpPr>
          <p:cNvPr id="20" name="CasellaDiTesto 19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3 </a:t>
            </a:r>
            <a:r>
              <a:rPr lang="it-IT" b="1" dirty="0" smtClean="0"/>
              <a:t> The </a:t>
            </a:r>
            <a:r>
              <a:rPr lang="it-IT" b="1" dirty="0" err="1" smtClean="0"/>
              <a:t>parsed</a:t>
            </a:r>
            <a:r>
              <a:rPr lang="it-IT" b="1" dirty="0" smtClean="0"/>
              <a:t> </a:t>
            </a:r>
            <a:r>
              <a:rPr lang="it-IT" b="1" dirty="0" err="1" smtClean="0"/>
              <a:t>articles</a:t>
            </a:r>
            <a:r>
              <a:rPr lang="it-IT" b="1" dirty="0" smtClean="0"/>
              <a:t> are </a:t>
            </a:r>
            <a:r>
              <a:rPr lang="it-IT" b="1" dirty="0" err="1" smtClean="0"/>
              <a:t>processed</a:t>
            </a:r>
            <a:r>
              <a:rPr lang="it-IT" b="1" dirty="0" smtClean="0"/>
              <a:t> to </a:t>
            </a:r>
            <a:r>
              <a:rPr lang="it-IT" b="1" dirty="0" err="1" smtClean="0"/>
              <a:t>extract</a:t>
            </a:r>
            <a:r>
              <a:rPr lang="it-IT" b="1" dirty="0" smtClean="0"/>
              <a:t> some </a:t>
            </a:r>
            <a:r>
              <a:rPr lang="it-IT" b="1" dirty="0" err="1" smtClean="0"/>
              <a:t>featuers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2822346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5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1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2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7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4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10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40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49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79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6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39" name="Immagine 38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772" y="3919857"/>
            <a:ext cx="325017" cy="303434"/>
          </a:xfrm>
          <a:prstGeom prst="rect">
            <a:avLst/>
          </a:prstGeom>
        </p:spPr>
      </p:pic>
      <p:pic>
        <p:nvPicPr>
          <p:cNvPr id="62" name="Immagine 61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0" y="4073005"/>
            <a:ext cx="325017" cy="303434"/>
          </a:xfrm>
          <a:prstGeom prst="rect">
            <a:avLst/>
          </a:prstGeom>
        </p:spPr>
      </p:pic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259" y="4242846"/>
            <a:ext cx="325017" cy="303434"/>
          </a:xfrm>
          <a:prstGeom prst="rect">
            <a:avLst/>
          </a:prstGeom>
        </p:spPr>
      </p:pic>
      <p:sp>
        <p:nvSpPr>
          <p:cNvPr id="20" name="CasellaDiTesto 19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4 </a:t>
            </a:r>
            <a:r>
              <a:rPr lang="it-IT" b="1" dirty="0" smtClean="0"/>
              <a:t> The </a:t>
            </a:r>
            <a:r>
              <a:rPr lang="it-IT" b="1" dirty="0" err="1" smtClean="0"/>
              <a:t>features</a:t>
            </a:r>
            <a:r>
              <a:rPr lang="it-IT" b="1" dirty="0" smtClean="0"/>
              <a:t> are </a:t>
            </a:r>
            <a:r>
              <a:rPr lang="it-IT" b="1" dirty="0" err="1" smtClean="0"/>
              <a:t>given</a:t>
            </a:r>
            <a:r>
              <a:rPr lang="it-IT" b="1" dirty="0" smtClean="0"/>
              <a:t> </a:t>
            </a:r>
            <a:r>
              <a:rPr lang="it-IT" b="1" dirty="0" err="1" smtClean="0"/>
              <a:t>as</a:t>
            </a:r>
            <a:r>
              <a:rPr lang="it-IT" b="1" dirty="0" smtClean="0"/>
              <a:t> input to a Machine Learning Model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7044128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4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0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1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6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3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09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39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48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78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5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494" y="4139080"/>
            <a:ext cx="325017" cy="303434"/>
          </a:xfrm>
          <a:prstGeom prst="rect">
            <a:avLst/>
          </a:prstGeom>
        </p:spPr>
      </p:pic>
      <p:sp>
        <p:nvSpPr>
          <p:cNvPr id="18" name="CasellaDiTesto 17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5 </a:t>
            </a:r>
            <a:r>
              <a:rPr lang="it-IT" b="1" dirty="0" smtClean="0"/>
              <a:t> The </a:t>
            </a:r>
            <a:r>
              <a:rPr lang="it-IT" b="1" dirty="0" err="1" smtClean="0"/>
              <a:t>filtered</a:t>
            </a:r>
            <a:r>
              <a:rPr lang="it-IT" b="1" dirty="0" smtClean="0"/>
              <a:t> news are </a:t>
            </a:r>
            <a:r>
              <a:rPr lang="it-IT" b="1" dirty="0" err="1" smtClean="0"/>
              <a:t>passed</a:t>
            </a:r>
            <a:r>
              <a:rPr lang="it-IT" b="1" dirty="0" smtClean="0"/>
              <a:t> to the </a:t>
            </a:r>
            <a:r>
              <a:rPr lang="it-IT" b="1" dirty="0" err="1" smtClean="0"/>
              <a:t>webserver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6610010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7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3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4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9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6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12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42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51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81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8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69" y="3518538"/>
            <a:ext cx="325017" cy="303434"/>
          </a:xfrm>
          <a:prstGeom prst="rect">
            <a:avLst/>
          </a:prstGeom>
        </p:spPr>
      </p:pic>
      <p:sp>
        <p:nvSpPr>
          <p:cNvPr id="18" name="CasellaDiTesto 17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6 </a:t>
            </a:r>
            <a:r>
              <a:rPr lang="it-IT" b="1" dirty="0" smtClean="0"/>
              <a:t> The </a:t>
            </a:r>
            <a:r>
              <a:rPr lang="it-IT" b="1" dirty="0" err="1" smtClean="0"/>
              <a:t>user</a:t>
            </a:r>
            <a:r>
              <a:rPr lang="it-IT" b="1" dirty="0" smtClean="0"/>
              <a:t> can </a:t>
            </a:r>
            <a:r>
              <a:rPr lang="it-IT" b="1" dirty="0" err="1" smtClean="0"/>
              <a:t>request</a:t>
            </a:r>
            <a:r>
              <a:rPr lang="it-IT" b="1" dirty="0" smtClean="0"/>
              <a:t> </a:t>
            </a:r>
            <a:r>
              <a:rPr lang="it-IT" b="1" dirty="0" err="1" smtClean="0"/>
              <a:t>its</a:t>
            </a:r>
            <a:r>
              <a:rPr lang="it-IT" b="1" dirty="0" smtClean="0"/>
              <a:t> </a:t>
            </a:r>
            <a:r>
              <a:rPr lang="it-IT" b="1" dirty="0" err="1" smtClean="0"/>
              <a:t>personalized</a:t>
            </a:r>
            <a:r>
              <a:rPr lang="it-IT" b="1" dirty="0" smtClean="0"/>
              <a:t> </a:t>
            </a:r>
            <a:r>
              <a:rPr lang="it-IT" b="1" dirty="0" err="1" smtClean="0"/>
              <a:t>feed</a:t>
            </a:r>
            <a:r>
              <a:rPr lang="it-IT" b="1" dirty="0" smtClean="0"/>
              <a:t> </a:t>
            </a:r>
            <a:r>
              <a:rPr lang="it-IT" b="1" dirty="0" err="1" smtClean="0"/>
              <a:t>using</a:t>
            </a:r>
            <a:r>
              <a:rPr lang="it-IT" b="1" dirty="0" smtClean="0"/>
              <a:t> a REST API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169006980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asellaDiTesto 23"/>
          <p:cNvSpPr txBox="1"/>
          <p:nvPr/>
        </p:nvSpPr>
        <p:spPr>
          <a:xfrm>
            <a:off x="433633" y="282805"/>
            <a:ext cx="7361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 smtClean="0">
                <a:solidFill>
                  <a:srgbClr val="FF365D"/>
                </a:solidFill>
                <a:latin typeface="Futura" charset="0"/>
                <a:ea typeface="Futura" charset="0"/>
                <a:cs typeface="Futura" charset="0"/>
              </a:rPr>
              <a:t>THE SYSTEM</a:t>
            </a:r>
            <a:endParaRPr lang="it-IT" sz="2000" b="1" dirty="0">
              <a:solidFill>
                <a:srgbClr val="FF365D"/>
              </a:solidFill>
              <a:latin typeface="Futura" charset="0"/>
              <a:ea typeface="Futura" charset="0"/>
              <a:cs typeface="Futura" charset="0"/>
            </a:endParaRPr>
          </a:p>
        </p:txBody>
      </p:sp>
      <p:pic>
        <p:nvPicPr>
          <p:cNvPr id="33" name="Immagine 32" descr="boy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044" y="2990891"/>
            <a:ext cx="722582" cy="1005332"/>
          </a:xfrm>
          <a:prstGeom prst="rect">
            <a:avLst/>
          </a:prstGeom>
        </p:spPr>
      </p:pic>
      <p:grpSp>
        <p:nvGrpSpPr>
          <p:cNvPr id="4" name="Gruppo 3"/>
          <p:cNvGrpSpPr/>
          <p:nvPr/>
        </p:nvGrpSpPr>
        <p:grpSpPr>
          <a:xfrm>
            <a:off x="5891370" y="2845090"/>
            <a:ext cx="1729625" cy="673448"/>
            <a:chOff x="6960440" y="2533169"/>
            <a:chExt cx="2013482" cy="749253"/>
          </a:xfrm>
        </p:grpSpPr>
        <p:sp>
          <p:nvSpPr>
            <p:cNvPr id="34" name="Rettangolo arrotondato 33"/>
            <p:cNvSpPr/>
            <p:nvPr/>
          </p:nvSpPr>
          <p:spPr>
            <a:xfrm>
              <a:off x="6960440" y="2533169"/>
              <a:ext cx="2013482" cy="749253"/>
            </a:xfrm>
            <a:prstGeom prst="roundRect">
              <a:avLst/>
            </a:prstGeom>
            <a:solidFill>
              <a:srgbClr val="8FC086">
                <a:alpha val="43000"/>
              </a:srgbClr>
            </a:solidFill>
            <a:ln w="31750" cmpd="sng">
              <a:solidFill>
                <a:srgbClr val="66A656"/>
              </a:solidFill>
              <a:prstDash val="soli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1" name="Immagine 40" descr="server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386" y="2626895"/>
              <a:ext cx="449863" cy="516086"/>
            </a:xfrm>
            <a:prstGeom prst="rect">
              <a:avLst/>
            </a:prstGeom>
          </p:spPr>
        </p:pic>
        <p:sp>
          <p:nvSpPr>
            <p:cNvPr id="42" name="CasellaDiTesto 41"/>
            <p:cNvSpPr txBox="1"/>
            <p:nvPr/>
          </p:nvSpPr>
          <p:spPr>
            <a:xfrm>
              <a:off x="7605853" y="2642366"/>
              <a:ext cx="1310934" cy="547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MONGODB</a:t>
              </a:r>
              <a:endParaRPr lang="it-IT" sz="1100" dirty="0" smtClean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  <a:p>
              <a:r>
                <a:rPr lang="it-IT" sz="1400" b="1" dirty="0" smtClean="0">
                  <a:solidFill>
                    <a:srgbClr val="66A656"/>
                  </a:solidFill>
                  <a:latin typeface="Futura Hv BT Heavy" charset="0"/>
                  <a:ea typeface="Futura Hv BT Heavy" charset="0"/>
                  <a:cs typeface="Futura Hv BT Heavy" charset="0"/>
                </a:rPr>
                <a:t>DATABASE</a:t>
              </a:r>
              <a:endParaRPr lang="it-IT" sz="1400" b="1" dirty="0">
                <a:solidFill>
                  <a:srgbClr val="66A656"/>
                </a:solidFill>
                <a:latin typeface="Futura Hv BT Heavy" charset="0"/>
                <a:ea typeface="Futura Hv BT Heavy" charset="0"/>
                <a:cs typeface="Futura Hv BT Heavy" charset="0"/>
              </a:endParaRPr>
            </a:p>
          </p:txBody>
        </p:sp>
        <p:pic>
          <p:nvPicPr>
            <p:cNvPr id="45" name="Immagin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9107" y="2852881"/>
              <a:ext cx="410686" cy="410686"/>
            </a:xfrm>
            <a:prstGeom prst="rect">
              <a:avLst/>
            </a:prstGeom>
          </p:spPr>
        </p:pic>
      </p:grpSp>
      <p:sp>
        <p:nvSpPr>
          <p:cNvPr id="46" name="Rettangolo arrotondato 45"/>
          <p:cNvSpPr/>
          <p:nvPr/>
        </p:nvSpPr>
        <p:spPr>
          <a:xfrm>
            <a:off x="2167841" y="2319294"/>
            <a:ext cx="6970139" cy="2576607"/>
          </a:xfrm>
          <a:prstGeom prst="roundRect">
            <a:avLst>
              <a:gd name="adj" fmla="val 2143"/>
            </a:avLst>
          </a:prstGeom>
          <a:noFill/>
          <a:ln w="38100" cmpd="sng">
            <a:solidFill>
              <a:srgbClr val="FBC528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E0B024"/>
              </a:solidFill>
            </a:endParaRPr>
          </a:p>
        </p:txBody>
      </p:sp>
      <p:sp>
        <p:nvSpPr>
          <p:cNvPr id="47" name="CasellaDiTesto 46"/>
          <p:cNvSpPr txBox="1"/>
          <p:nvPr/>
        </p:nvSpPr>
        <p:spPr>
          <a:xfrm>
            <a:off x="3059706" y="2520305"/>
            <a:ext cx="157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 smtClean="0">
                <a:solidFill>
                  <a:srgbClr val="E0B024"/>
                </a:solidFill>
                <a:latin typeface="Futura Hv BT Heavy" charset="0"/>
                <a:ea typeface="Futura Hv BT Heavy" charset="0"/>
                <a:cs typeface="Futura Hv BT Heavy" charset="0"/>
              </a:rPr>
              <a:t>PYTHON SERVER</a:t>
            </a:r>
            <a:endParaRPr lang="it-IT" sz="1400" b="1" dirty="0">
              <a:solidFill>
                <a:srgbClr val="E0B024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51" name="Immagine 50" descr="python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863" y="2529980"/>
            <a:ext cx="474712" cy="481292"/>
          </a:xfrm>
          <a:prstGeom prst="rect">
            <a:avLst/>
          </a:prstGeom>
        </p:spPr>
      </p:pic>
      <p:sp>
        <p:nvSpPr>
          <p:cNvPr id="52" name="Rettangolo arrotondato 51"/>
          <p:cNvSpPr/>
          <p:nvPr/>
        </p:nvSpPr>
        <p:spPr>
          <a:xfrm>
            <a:off x="7898409" y="2723032"/>
            <a:ext cx="969002" cy="1823248"/>
          </a:xfrm>
          <a:prstGeom prst="roundRect">
            <a:avLst/>
          </a:prstGeom>
          <a:solidFill>
            <a:srgbClr val="4795FF">
              <a:alpha val="50000"/>
            </a:srgbClr>
          </a:solidFill>
          <a:ln w="31750" cmpd="sng">
            <a:solidFill>
              <a:srgbClr val="2682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WEB SERVER</a:t>
            </a:r>
          </a:p>
          <a:p>
            <a:pPr algn="ctr"/>
            <a:r>
              <a:rPr lang="it-IT" sz="1600" b="1" dirty="0" smtClean="0">
                <a:solidFill>
                  <a:srgbClr val="2682FF"/>
                </a:solidFill>
              </a:rPr>
              <a:t>REST API</a:t>
            </a:r>
            <a:endParaRPr lang="it-IT" sz="1600" b="1" dirty="0">
              <a:solidFill>
                <a:srgbClr val="2682FF"/>
              </a:solidFill>
            </a:endParaRPr>
          </a:p>
        </p:txBody>
      </p:sp>
      <p:sp>
        <p:nvSpPr>
          <p:cNvPr id="58" name="CasellaDiTesto 57"/>
          <p:cNvSpPr txBox="1"/>
          <p:nvPr/>
        </p:nvSpPr>
        <p:spPr>
          <a:xfrm>
            <a:off x="9787139" y="4041895"/>
            <a:ext cx="1020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utura Hv BT Heavy" charset="0"/>
                <a:ea typeface="Futura Hv BT Heavy" charset="0"/>
                <a:cs typeface="Futura Hv BT Heavy" charset="0"/>
              </a:rPr>
              <a:t>USER</a:t>
            </a:r>
            <a:endParaRPr lang="it-IT" sz="1400" b="1" dirty="0">
              <a:solidFill>
                <a:schemeClr val="tx1">
                  <a:lumMod val="85000"/>
                  <a:lumOff val="15000"/>
                </a:schemeClr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4" name="Rettangolo arrotondato 63"/>
          <p:cNvSpPr/>
          <p:nvPr/>
        </p:nvSpPr>
        <p:spPr>
          <a:xfrm>
            <a:off x="2519948" y="3179111"/>
            <a:ext cx="1230046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PARSER</a:t>
            </a:r>
            <a:endParaRPr lang="it-IT" sz="16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5" name="Rettangolo arrotondato 64"/>
          <p:cNvSpPr/>
          <p:nvPr/>
        </p:nvSpPr>
        <p:spPr>
          <a:xfrm>
            <a:off x="4031378" y="3179111"/>
            <a:ext cx="1581293" cy="911091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FEATURES</a:t>
            </a:r>
            <a:b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</a:br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EXTRACTION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sp>
        <p:nvSpPr>
          <p:cNvPr id="66" name="Rettangolo arrotondato 65"/>
          <p:cNvSpPr/>
          <p:nvPr/>
        </p:nvSpPr>
        <p:spPr>
          <a:xfrm>
            <a:off x="5894055" y="3758155"/>
            <a:ext cx="1729625" cy="673448"/>
          </a:xfrm>
          <a:prstGeom prst="roundRect">
            <a:avLst>
              <a:gd name="adj" fmla="val 7265"/>
            </a:avLst>
          </a:prstGeom>
          <a:solidFill>
            <a:srgbClr val="FFDB44">
              <a:alpha val="44000"/>
            </a:srgbClr>
          </a:solidFill>
          <a:ln w="31750" cmpd="sng">
            <a:solidFill>
              <a:srgbClr val="FBC528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b="1" dirty="0" smtClean="0">
                <a:solidFill>
                  <a:srgbClr val="E1B023"/>
                </a:solidFill>
                <a:latin typeface="Futura Hv BT Heavy" charset="0"/>
                <a:ea typeface="Futura Hv BT Heavy" charset="0"/>
                <a:cs typeface="Futura Hv BT Heavy" charset="0"/>
              </a:rPr>
              <a:t>MODEL</a:t>
            </a:r>
            <a:endParaRPr lang="it-IT" sz="1400" b="1" dirty="0">
              <a:solidFill>
                <a:srgbClr val="E1B023"/>
              </a:solidFill>
              <a:latin typeface="Futura Hv BT Heavy" charset="0"/>
              <a:ea typeface="Futura Hv BT Heavy" charset="0"/>
              <a:cs typeface="Futura Hv BT Heavy" charset="0"/>
            </a:endParaRPr>
          </a:p>
        </p:txBody>
      </p:sp>
      <p:pic>
        <p:nvPicPr>
          <p:cNvPr id="63" name="Immagine 62" descr="text-lines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966" y="3518538"/>
            <a:ext cx="325017" cy="303434"/>
          </a:xfrm>
          <a:prstGeom prst="rect">
            <a:avLst/>
          </a:prstGeom>
        </p:spPr>
      </p:pic>
      <p:pic>
        <p:nvPicPr>
          <p:cNvPr id="21" name="Immagin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5587" y="3621984"/>
            <a:ext cx="263831" cy="272342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0" y="575571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solidFill>
                  <a:srgbClr val="FF365D"/>
                </a:solidFill>
              </a:rPr>
              <a:t>7 </a:t>
            </a:r>
            <a:r>
              <a:rPr lang="it-IT" b="1" dirty="0" smtClean="0"/>
              <a:t> The </a:t>
            </a:r>
            <a:r>
              <a:rPr lang="it-IT" b="1" dirty="0" err="1" smtClean="0"/>
              <a:t>user</a:t>
            </a:r>
            <a:r>
              <a:rPr lang="it-IT" b="1" dirty="0" smtClean="0"/>
              <a:t> can “</a:t>
            </a:r>
            <a:r>
              <a:rPr lang="it-IT" b="1" dirty="0" err="1" smtClean="0"/>
              <a:t>like</a:t>
            </a:r>
            <a:r>
              <a:rPr lang="it-IT" b="1" dirty="0" smtClean="0"/>
              <a:t>” the </a:t>
            </a:r>
            <a:r>
              <a:rPr lang="it-IT" b="1" dirty="0" err="1" smtClean="0"/>
              <a:t>article</a:t>
            </a:r>
            <a:r>
              <a:rPr lang="it-IT" b="1" dirty="0" smtClean="0"/>
              <a:t> </a:t>
            </a:r>
            <a:r>
              <a:rPr lang="it-IT" b="1" dirty="0" err="1" smtClean="0"/>
              <a:t>using</a:t>
            </a:r>
            <a:r>
              <a:rPr lang="it-IT" b="1" dirty="0" smtClean="0"/>
              <a:t> the </a:t>
            </a:r>
            <a:r>
              <a:rPr lang="it-IT" b="1" dirty="0" err="1" smtClean="0"/>
              <a:t>WebApp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70886069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2262</Words>
  <Application>Microsoft Macintosh PowerPoint</Application>
  <PresentationFormat>Personalizzato</PresentationFormat>
  <Paragraphs>704</Paragraphs>
  <Slides>31</Slides>
  <Notes>20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2" baseType="lpstr">
      <vt:lpstr>Tema di Office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FILIPPO SCOTTO</dc:creator>
  <cp:lastModifiedBy>Filippo Scotto</cp:lastModifiedBy>
  <cp:revision>140</cp:revision>
  <cp:lastPrinted>2019-06-05T21:16:54Z</cp:lastPrinted>
  <dcterms:created xsi:type="dcterms:W3CDTF">2019-03-05T14:20:39Z</dcterms:created>
  <dcterms:modified xsi:type="dcterms:W3CDTF">2019-06-06T13:13:09Z</dcterms:modified>
</cp:coreProperties>
</file>

<file path=docProps/thumbnail.jpeg>
</file>